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6" r:id="rId1"/>
    <p:sldMasterId id="2147483703" r:id="rId2"/>
    <p:sldMasterId id="2147483692" r:id="rId3"/>
  </p:sldMasterIdLst>
  <p:notesMasterIdLst>
    <p:notesMasterId r:id="rId7"/>
  </p:notesMasterIdLst>
  <p:sldIdLst>
    <p:sldId id="354" r:id="rId4"/>
    <p:sldId id="356" r:id="rId5"/>
    <p:sldId id="357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D95BC"/>
    <a:srgbClr val="00B09B"/>
    <a:srgbClr val="FF0066"/>
    <a:srgbClr val="CC3399"/>
    <a:srgbClr val="2B323B"/>
    <a:srgbClr val="F0EEEF"/>
    <a:srgbClr val="DF361F"/>
    <a:srgbClr val="6C2B43"/>
    <a:srgbClr val="7B0051"/>
    <a:srgbClr val="06395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41" autoAdjust="0"/>
    <p:restoredTop sz="96433" autoAdjust="0"/>
  </p:normalViewPr>
  <p:slideViewPr>
    <p:cSldViewPr snapToGrid="0" showGuides="1">
      <p:cViewPr varScale="1">
        <p:scale>
          <a:sx n="82" d="100"/>
          <a:sy n="82" d="100"/>
        </p:scale>
        <p:origin x="1387" y="8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12/15/2020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Only"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AEDF2B47-7C58-458B-A014-B081B81A8D06}"/>
              </a:ext>
            </a:extLst>
          </p:cNvPr>
          <p:cNvGrpSpPr/>
          <p:nvPr userDrawn="1"/>
        </p:nvGrpSpPr>
        <p:grpSpPr>
          <a:xfrm>
            <a:off x="9433981" y="1"/>
            <a:ext cx="1647523" cy="1816099"/>
            <a:chOff x="12554553" y="1"/>
            <a:chExt cx="1647523" cy="1816099"/>
          </a:xfrm>
        </p:grpSpPr>
        <p:sp>
          <p:nvSpPr>
            <p:cNvPr id="4" name="Rectangle: Folded Corner 3">
              <a:extLst>
                <a:ext uri="{FF2B5EF4-FFF2-40B4-BE49-F238E27FC236}">
                  <a16:creationId xmlns:a16="http://schemas.microsoft.com/office/drawing/2014/main" id="{C7ACA455-4437-4416-A6F0-33D534A6AE9F}"/>
                </a:ext>
              </a:extLst>
            </p:cNvPr>
            <p:cNvSpPr/>
            <p:nvPr userDrawn="1"/>
          </p:nvSpPr>
          <p:spPr>
            <a:xfrm>
              <a:off x="12554553" y="1"/>
              <a:ext cx="1644047" cy="1816099"/>
            </a:xfrm>
            <a:prstGeom prst="foldedCorner">
              <a:avLst/>
            </a:prstGeom>
            <a:ln>
              <a:noFill/>
            </a:ln>
            <a:effectLst>
              <a:outerShdw blurRad="1016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Ins="0" rtlCol="0" anchor="t"/>
            <a:lstStyle/>
            <a:p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To insert your own icons*: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Insert</a:t>
              </a:r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 &gt;&gt; </a:t>
              </a:r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Icons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200" i="1">
                  <a:solidFill>
                    <a:schemeClr val="accent2">
                      <a:lumMod val="50000"/>
                    </a:schemeClr>
                  </a:solidFill>
                </a:rPr>
                <a:t>(*Only available to Office 365 subscribers)</a:t>
              </a:r>
            </a:p>
          </p:txBody>
        </p:sp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7180DD64-6AC6-41B8-826F-6BE55763C657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3802026" y="424090"/>
              <a:ext cx="400050" cy="657225"/>
            </a:xfrm>
            <a:prstGeom prst="rect">
              <a:avLst/>
            </a:prstGeom>
          </p:spPr>
        </p:pic>
      </p:grpSp>
      <p:sp>
        <p:nvSpPr>
          <p:cNvPr id="6" name="Title 5">
            <a:extLst>
              <a:ext uri="{FF2B5EF4-FFF2-40B4-BE49-F238E27FC236}">
                <a16:creationId xmlns:a16="http://schemas.microsoft.com/office/drawing/2014/main" id="{F03BF9FD-DA0F-4739-9B69-0A2D712E7D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8695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06331"/>
            <a:ext cx="78867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4CF4C143-2DE4-4A59-9225-C44B17F8F99F}"/>
              </a:ext>
            </a:extLst>
          </p:cNvPr>
          <p:cNvGrpSpPr/>
          <p:nvPr userDrawn="1"/>
        </p:nvGrpSpPr>
        <p:grpSpPr>
          <a:xfrm>
            <a:off x="9433981" y="1"/>
            <a:ext cx="1647523" cy="1816099"/>
            <a:chOff x="12554553" y="1"/>
            <a:chExt cx="1647523" cy="1816099"/>
          </a:xfrm>
        </p:grpSpPr>
        <p:sp>
          <p:nvSpPr>
            <p:cNvPr id="4" name="Rectangle: Folded Corner 3">
              <a:extLst>
                <a:ext uri="{FF2B5EF4-FFF2-40B4-BE49-F238E27FC236}">
                  <a16:creationId xmlns:a16="http://schemas.microsoft.com/office/drawing/2014/main" id="{F35CDF3A-32A4-4944-8471-5618C2895CD6}"/>
                </a:ext>
              </a:extLst>
            </p:cNvPr>
            <p:cNvSpPr/>
            <p:nvPr userDrawn="1"/>
          </p:nvSpPr>
          <p:spPr>
            <a:xfrm>
              <a:off x="12554553" y="1"/>
              <a:ext cx="1644047" cy="1816099"/>
            </a:xfrm>
            <a:prstGeom prst="foldedCorner">
              <a:avLst/>
            </a:prstGeom>
            <a:ln>
              <a:noFill/>
            </a:ln>
            <a:effectLst>
              <a:outerShdw blurRad="1016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Ins="0" rtlCol="0" anchor="t"/>
            <a:lstStyle/>
            <a:p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To insert your own icons*: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Insert</a:t>
              </a:r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 &gt;&gt; </a:t>
              </a:r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Icons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200" i="1">
                  <a:solidFill>
                    <a:schemeClr val="accent2">
                      <a:lumMod val="50000"/>
                    </a:schemeClr>
                  </a:solidFill>
                </a:rPr>
                <a:t>(*Only available to Office 365 subscribers)</a:t>
              </a:r>
            </a:p>
          </p:txBody>
        </p:sp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0C6B6273-908A-4447-8576-D3C55254554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3802026" y="424090"/>
              <a:ext cx="400050" cy="65722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08921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 userDrawn="1"/>
        </p:nvSpPr>
        <p:spPr>
          <a:xfrm>
            <a:off x="2673959" y="5982900"/>
            <a:ext cx="3796079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dirty="0">
                <a:solidFill>
                  <a:srgbClr val="A5CD00"/>
                </a:solidFill>
              </a:rPr>
              <a:t>T</a:t>
            </a:r>
            <a:r>
              <a:rPr lang="en-US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dirty="0">
              <a:solidFill>
                <a:srgbClr val="A5CD00"/>
              </a:solidFill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3459936" y="2633133"/>
            <a:ext cx="2224135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effectLst/>
              </a:rPr>
              <a:t>Designed</a:t>
            </a:r>
            <a:r>
              <a:rPr lang="en-US" baseline="0">
                <a:solidFill>
                  <a:schemeClr val="bg1"/>
                </a:solidFill>
                <a:effectLst/>
              </a:rPr>
              <a:t> with        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9" name="Freeform 290"/>
          <p:cNvSpPr/>
          <p:nvPr userDrawn="1"/>
        </p:nvSpPr>
        <p:spPr>
          <a:xfrm>
            <a:off x="4977441" y="2705803"/>
            <a:ext cx="261456" cy="223991"/>
          </a:xfrm>
          <a:custGeom>
            <a:avLst/>
            <a:gdLst/>
            <a:ahLst/>
            <a:cxnLst/>
            <a:rect l="l" t="t" r="r" b="b"/>
            <a:pathLst>
              <a:path w="504825" h="432707">
                <a:moveTo>
                  <a:pt x="134658" y="0"/>
                </a:moveTo>
                <a:cubicBezTo>
                  <a:pt x="146301" y="0"/>
                  <a:pt x="158180" y="2019"/>
                  <a:pt x="170294" y="6057"/>
                </a:cubicBezTo>
                <a:cubicBezTo>
                  <a:pt x="182407" y="10095"/>
                  <a:pt x="193676" y="15541"/>
                  <a:pt x="204099" y="22396"/>
                </a:cubicBezTo>
                <a:cubicBezTo>
                  <a:pt x="214522" y="29251"/>
                  <a:pt x="223490" y="35683"/>
                  <a:pt x="231002" y="41693"/>
                </a:cubicBezTo>
                <a:cubicBezTo>
                  <a:pt x="238514" y="47703"/>
                  <a:pt x="245652" y="54088"/>
                  <a:pt x="252412" y="60849"/>
                </a:cubicBezTo>
                <a:cubicBezTo>
                  <a:pt x="259174" y="54088"/>
                  <a:pt x="266310" y="47703"/>
                  <a:pt x="273823" y="41693"/>
                </a:cubicBezTo>
                <a:cubicBezTo>
                  <a:pt x="281334" y="35683"/>
                  <a:pt x="290303" y="29251"/>
                  <a:pt x="300726" y="22396"/>
                </a:cubicBezTo>
                <a:cubicBezTo>
                  <a:pt x="311149" y="15541"/>
                  <a:pt x="322417" y="10095"/>
                  <a:pt x="334531" y="6057"/>
                </a:cubicBezTo>
                <a:cubicBezTo>
                  <a:pt x="346645" y="2019"/>
                  <a:pt x="358524" y="0"/>
                  <a:pt x="370167" y="0"/>
                </a:cubicBezTo>
                <a:cubicBezTo>
                  <a:pt x="412236" y="0"/>
                  <a:pt x="445197" y="11644"/>
                  <a:pt x="469048" y="34932"/>
                </a:cubicBezTo>
                <a:cubicBezTo>
                  <a:pt x="492899" y="58220"/>
                  <a:pt x="504825" y="90523"/>
                  <a:pt x="504825" y="131840"/>
                </a:cubicBezTo>
                <a:cubicBezTo>
                  <a:pt x="504825" y="173346"/>
                  <a:pt x="483321" y="215602"/>
                  <a:pt x="440313" y="258610"/>
                </a:cubicBezTo>
                <a:lnTo>
                  <a:pt x="264807" y="427636"/>
                </a:lnTo>
                <a:cubicBezTo>
                  <a:pt x="261427" y="431017"/>
                  <a:pt x="257295" y="432707"/>
                  <a:pt x="252412" y="432707"/>
                </a:cubicBezTo>
                <a:cubicBezTo>
                  <a:pt x="247529" y="432707"/>
                  <a:pt x="243398" y="431017"/>
                  <a:pt x="240018" y="427636"/>
                </a:cubicBezTo>
                <a:lnTo>
                  <a:pt x="64230" y="258047"/>
                </a:lnTo>
                <a:cubicBezTo>
                  <a:pt x="62351" y="256544"/>
                  <a:pt x="59770" y="254103"/>
                  <a:pt x="56482" y="250722"/>
                </a:cubicBezTo>
                <a:cubicBezTo>
                  <a:pt x="53196" y="247342"/>
                  <a:pt x="47984" y="241191"/>
                  <a:pt x="40848" y="232270"/>
                </a:cubicBezTo>
                <a:cubicBezTo>
                  <a:pt x="33712" y="223349"/>
                  <a:pt x="27326" y="214194"/>
                  <a:pt x="21692" y="204803"/>
                </a:cubicBezTo>
                <a:cubicBezTo>
                  <a:pt x="16057" y="195413"/>
                  <a:pt x="11035" y="184051"/>
                  <a:pt x="6620" y="170717"/>
                </a:cubicBezTo>
                <a:cubicBezTo>
                  <a:pt x="2207" y="157382"/>
                  <a:pt x="0" y="144423"/>
                  <a:pt x="0" y="131840"/>
                </a:cubicBezTo>
                <a:cubicBezTo>
                  <a:pt x="0" y="90523"/>
                  <a:pt x="11926" y="58220"/>
                  <a:pt x="35777" y="34932"/>
                </a:cubicBezTo>
                <a:cubicBezTo>
                  <a:pt x="59629" y="11644"/>
                  <a:pt x="92588" y="0"/>
                  <a:pt x="134658" y="0"/>
                </a:cubicBezTo>
                <a:close/>
              </a:path>
            </a:pathLst>
          </a:custGeom>
          <a:solidFill>
            <a:srgbClr val="D90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06332"/>
            <a:ext cx="78867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219200"/>
            <a:ext cx="78867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0"/>
            <a:ext cx="9144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23" name="Freeform 22"/>
          <p:cNvSpPr/>
          <p:nvPr userDrawn="1"/>
        </p:nvSpPr>
        <p:spPr>
          <a:xfrm rot="5400000">
            <a:off x="91178" y="11643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0" name="TextBox 9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1" name="TextBox 10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3" name="Rectangle 12"/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4" tooltip="PresentationGo!"/>
              </a:rPr>
              <a:t>presentationgo.com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055134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tx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06332"/>
            <a:ext cx="78867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219200"/>
            <a:ext cx="78867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0"/>
            <a:ext cx="9144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23" name="Freeform 22"/>
          <p:cNvSpPr/>
          <p:nvPr userDrawn="1"/>
        </p:nvSpPr>
        <p:spPr>
          <a:xfrm rot="5400000">
            <a:off x="91178" y="11643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3" tooltip="PresentationGo!"/>
              </a:rPr>
              <a:t>presentationgo.com</a:t>
            </a:r>
            <a:endParaRPr lang="en-US" sz="1100" dirty="0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0" name="TextBox 9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1" name="TextBox 10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30658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bg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E942A-26CB-4FC8-A61F-ED7BAF06B75B}" type="datetimeFigureOut">
              <a:rPr lang="en-US" smtClean="0"/>
              <a:t>12/15/2020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18" Type="http://schemas.openxmlformats.org/officeDocument/2006/relationships/image" Target="../media/image19.png"/><Relationship Id="rId26" Type="http://schemas.openxmlformats.org/officeDocument/2006/relationships/image" Target="../media/image27.png"/><Relationship Id="rId3" Type="http://schemas.openxmlformats.org/officeDocument/2006/relationships/image" Target="../media/image4.png"/><Relationship Id="rId21" Type="http://schemas.openxmlformats.org/officeDocument/2006/relationships/image" Target="../media/image22.sv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17" Type="http://schemas.openxmlformats.org/officeDocument/2006/relationships/image" Target="../media/image18.svg"/><Relationship Id="rId25" Type="http://schemas.openxmlformats.org/officeDocument/2006/relationships/image" Target="../media/image26.svg"/><Relationship Id="rId2" Type="http://schemas.openxmlformats.org/officeDocument/2006/relationships/image" Target="../media/image3.png"/><Relationship Id="rId16" Type="http://schemas.openxmlformats.org/officeDocument/2006/relationships/image" Target="../media/image17.png"/><Relationship Id="rId20" Type="http://schemas.openxmlformats.org/officeDocument/2006/relationships/image" Target="../media/image21.png"/><Relationship Id="rId29" Type="http://schemas.openxmlformats.org/officeDocument/2006/relationships/image" Target="../media/image30.sv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24" Type="http://schemas.openxmlformats.org/officeDocument/2006/relationships/image" Target="../media/image25.png"/><Relationship Id="rId5" Type="http://schemas.openxmlformats.org/officeDocument/2006/relationships/image" Target="../media/image6.png"/><Relationship Id="rId15" Type="http://schemas.openxmlformats.org/officeDocument/2006/relationships/image" Target="../media/image16.svg"/><Relationship Id="rId23" Type="http://schemas.openxmlformats.org/officeDocument/2006/relationships/image" Target="../media/image24.svg"/><Relationship Id="rId28" Type="http://schemas.openxmlformats.org/officeDocument/2006/relationships/image" Target="../media/image29.png"/><Relationship Id="rId10" Type="http://schemas.openxmlformats.org/officeDocument/2006/relationships/image" Target="../media/image11.png"/><Relationship Id="rId19" Type="http://schemas.openxmlformats.org/officeDocument/2006/relationships/image" Target="../media/image20.svg"/><Relationship Id="rId31" Type="http://schemas.openxmlformats.org/officeDocument/2006/relationships/image" Target="../media/image32.png"/><Relationship Id="rId4" Type="http://schemas.openxmlformats.org/officeDocument/2006/relationships/image" Target="../media/image5.png"/><Relationship Id="rId9" Type="http://schemas.openxmlformats.org/officeDocument/2006/relationships/image" Target="../media/image10.png"/><Relationship Id="rId14" Type="http://schemas.openxmlformats.org/officeDocument/2006/relationships/image" Target="../media/image15.png"/><Relationship Id="rId22" Type="http://schemas.openxmlformats.org/officeDocument/2006/relationships/image" Target="../media/image23.png"/><Relationship Id="rId27" Type="http://schemas.openxmlformats.org/officeDocument/2006/relationships/image" Target="../media/image28.svg"/><Relationship Id="rId30" Type="http://schemas.openxmlformats.org/officeDocument/2006/relationships/image" Target="../media/image3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18" Type="http://schemas.openxmlformats.org/officeDocument/2006/relationships/image" Target="../media/image19.png"/><Relationship Id="rId26" Type="http://schemas.openxmlformats.org/officeDocument/2006/relationships/image" Target="../media/image27.png"/><Relationship Id="rId3" Type="http://schemas.openxmlformats.org/officeDocument/2006/relationships/image" Target="../media/image4.png"/><Relationship Id="rId21" Type="http://schemas.openxmlformats.org/officeDocument/2006/relationships/image" Target="../media/image22.sv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17" Type="http://schemas.openxmlformats.org/officeDocument/2006/relationships/image" Target="../media/image18.svg"/><Relationship Id="rId25" Type="http://schemas.openxmlformats.org/officeDocument/2006/relationships/image" Target="../media/image26.svg"/><Relationship Id="rId2" Type="http://schemas.openxmlformats.org/officeDocument/2006/relationships/image" Target="../media/image3.png"/><Relationship Id="rId16" Type="http://schemas.openxmlformats.org/officeDocument/2006/relationships/image" Target="../media/image17.png"/><Relationship Id="rId20" Type="http://schemas.openxmlformats.org/officeDocument/2006/relationships/image" Target="../media/image21.png"/><Relationship Id="rId29" Type="http://schemas.openxmlformats.org/officeDocument/2006/relationships/image" Target="../media/image30.sv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24" Type="http://schemas.openxmlformats.org/officeDocument/2006/relationships/image" Target="../media/image25.png"/><Relationship Id="rId5" Type="http://schemas.openxmlformats.org/officeDocument/2006/relationships/image" Target="../media/image6.png"/><Relationship Id="rId15" Type="http://schemas.openxmlformats.org/officeDocument/2006/relationships/image" Target="../media/image16.svg"/><Relationship Id="rId23" Type="http://schemas.openxmlformats.org/officeDocument/2006/relationships/image" Target="../media/image24.svg"/><Relationship Id="rId28" Type="http://schemas.openxmlformats.org/officeDocument/2006/relationships/image" Target="../media/image29.png"/><Relationship Id="rId10" Type="http://schemas.openxmlformats.org/officeDocument/2006/relationships/image" Target="../media/image11.png"/><Relationship Id="rId19" Type="http://schemas.openxmlformats.org/officeDocument/2006/relationships/image" Target="../media/image20.svg"/><Relationship Id="rId31" Type="http://schemas.openxmlformats.org/officeDocument/2006/relationships/image" Target="../media/image32.png"/><Relationship Id="rId4" Type="http://schemas.openxmlformats.org/officeDocument/2006/relationships/image" Target="../media/image5.png"/><Relationship Id="rId9" Type="http://schemas.openxmlformats.org/officeDocument/2006/relationships/image" Target="../media/image10.png"/><Relationship Id="rId14" Type="http://schemas.openxmlformats.org/officeDocument/2006/relationships/image" Target="../media/image15.png"/><Relationship Id="rId22" Type="http://schemas.openxmlformats.org/officeDocument/2006/relationships/image" Target="../media/image23.png"/><Relationship Id="rId27" Type="http://schemas.openxmlformats.org/officeDocument/2006/relationships/image" Target="../media/image28.svg"/><Relationship Id="rId30" Type="http://schemas.openxmlformats.org/officeDocument/2006/relationships/image" Target="../media/image31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18" Type="http://schemas.openxmlformats.org/officeDocument/2006/relationships/image" Target="../media/image19.png"/><Relationship Id="rId26" Type="http://schemas.openxmlformats.org/officeDocument/2006/relationships/image" Target="../media/image27.png"/><Relationship Id="rId3" Type="http://schemas.openxmlformats.org/officeDocument/2006/relationships/image" Target="../media/image4.png"/><Relationship Id="rId21" Type="http://schemas.openxmlformats.org/officeDocument/2006/relationships/image" Target="../media/image22.sv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17" Type="http://schemas.openxmlformats.org/officeDocument/2006/relationships/image" Target="../media/image18.svg"/><Relationship Id="rId25" Type="http://schemas.openxmlformats.org/officeDocument/2006/relationships/image" Target="../media/image26.svg"/><Relationship Id="rId2" Type="http://schemas.openxmlformats.org/officeDocument/2006/relationships/image" Target="../media/image3.png"/><Relationship Id="rId16" Type="http://schemas.openxmlformats.org/officeDocument/2006/relationships/image" Target="../media/image17.png"/><Relationship Id="rId20" Type="http://schemas.openxmlformats.org/officeDocument/2006/relationships/image" Target="../media/image21.png"/><Relationship Id="rId29" Type="http://schemas.openxmlformats.org/officeDocument/2006/relationships/image" Target="../media/image30.sv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24" Type="http://schemas.openxmlformats.org/officeDocument/2006/relationships/image" Target="../media/image25.png"/><Relationship Id="rId5" Type="http://schemas.openxmlformats.org/officeDocument/2006/relationships/image" Target="../media/image6.png"/><Relationship Id="rId15" Type="http://schemas.openxmlformats.org/officeDocument/2006/relationships/image" Target="../media/image16.svg"/><Relationship Id="rId23" Type="http://schemas.openxmlformats.org/officeDocument/2006/relationships/image" Target="../media/image24.svg"/><Relationship Id="rId28" Type="http://schemas.openxmlformats.org/officeDocument/2006/relationships/image" Target="../media/image29.png"/><Relationship Id="rId10" Type="http://schemas.openxmlformats.org/officeDocument/2006/relationships/image" Target="../media/image11.png"/><Relationship Id="rId19" Type="http://schemas.openxmlformats.org/officeDocument/2006/relationships/image" Target="../media/image20.svg"/><Relationship Id="rId31" Type="http://schemas.openxmlformats.org/officeDocument/2006/relationships/image" Target="../media/image32.png"/><Relationship Id="rId4" Type="http://schemas.openxmlformats.org/officeDocument/2006/relationships/image" Target="../media/image5.png"/><Relationship Id="rId9" Type="http://schemas.openxmlformats.org/officeDocument/2006/relationships/image" Target="../media/image10.png"/><Relationship Id="rId14" Type="http://schemas.openxmlformats.org/officeDocument/2006/relationships/image" Target="../media/image15.png"/><Relationship Id="rId22" Type="http://schemas.openxmlformats.org/officeDocument/2006/relationships/image" Target="../media/image23.png"/><Relationship Id="rId27" Type="http://schemas.openxmlformats.org/officeDocument/2006/relationships/image" Target="../media/image28.svg"/><Relationship Id="rId30" Type="http://schemas.openxmlformats.org/officeDocument/2006/relationships/image" Target="../media/imag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4A1365-0B26-459F-80A1-37EC931C2C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6103538"/>
            <a:ext cx="5496674" cy="739056"/>
          </a:xfrm>
        </p:spPr>
        <p:txBody>
          <a:bodyPr>
            <a:normAutofit fontScale="90000"/>
          </a:bodyPr>
          <a:lstStyle/>
          <a:p>
            <a:r>
              <a:rPr lang="en-GB" dirty="0">
                <a:solidFill>
                  <a:srgbClr val="FF0066"/>
                </a:solidFill>
              </a:rPr>
              <a:t>Physical Progression in PE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198FEF0-2369-46B2-95AC-8D64AB18DF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9076" y="1434322"/>
            <a:ext cx="7596274" cy="401761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9CC46E8-DF6B-425A-A1AB-CFA47DD5D7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346" y="1278440"/>
            <a:ext cx="1005927" cy="96325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E019A3B-7AD4-4216-9374-73FF3449F4D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1433" y="1290777"/>
            <a:ext cx="999831" cy="96325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0295F09-7354-4029-B015-F7A33E6504A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78288" y="1272344"/>
            <a:ext cx="999831" cy="97544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8F5A77F-7250-4113-B2CE-C713D383DE5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76297" y="1270118"/>
            <a:ext cx="999831" cy="96325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1F8CB9D6-8D08-4B1B-B705-54F3FEDF086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18367" y="1293456"/>
            <a:ext cx="1005927" cy="1005927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DE651769-324D-4EDC-A9B0-C7F9D0CC6AA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703016" y="2938229"/>
            <a:ext cx="1005927" cy="981541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A55A2F46-F9D7-4903-8F01-5C914B08625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817542" y="2945145"/>
            <a:ext cx="999831" cy="999831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3F4A4EEC-ED04-41ED-95E2-5D6CD2E453B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320702" y="2987031"/>
            <a:ext cx="1005927" cy="999831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89A6E133-A278-4C04-9BDA-B34348D740F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278203" y="4638466"/>
            <a:ext cx="999831" cy="999831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59C1AB11-4E30-4496-9088-19A557BC3107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236801" y="4610211"/>
            <a:ext cx="1005927" cy="1005927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AFCC97F7-9A7F-4CED-996A-9938BC2EE665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304" y="1562750"/>
            <a:ext cx="377985" cy="377985"/>
          </a:xfrm>
          <a:prstGeom prst="rect">
            <a:avLst/>
          </a:prstGeom>
        </p:spPr>
      </p:pic>
      <p:sp>
        <p:nvSpPr>
          <p:cNvPr id="34" name="TextBox 33">
            <a:extLst>
              <a:ext uri="{FF2B5EF4-FFF2-40B4-BE49-F238E27FC236}">
                <a16:creationId xmlns:a16="http://schemas.microsoft.com/office/drawing/2014/main" id="{E30DE0E7-19AF-4BCF-A24A-5DECC774DF03}"/>
              </a:ext>
            </a:extLst>
          </p:cNvPr>
          <p:cNvSpPr txBox="1"/>
          <p:nvPr/>
        </p:nvSpPr>
        <p:spPr>
          <a:xfrm>
            <a:off x="2234456" y="15022"/>
            <a:ext cx="3307635" cy="11997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115000"/>
              </a:lnSpc>
              <a:buFont typeface="Wingdings" panose="05000000000000000000" pitchFamily="2" charset="2"/>
              <a:buChar char=""/>
            </a:pPr>
            <a:r>
              <a:rPr lang="en-GB" sz="700" dirty="0">
                <a:solidFill>
                  <a:srgbClr val="FF0066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Copy single movements with a reasonable degree of accuracy and developing control</a:t>
            </a:r>
            <a:endParaRPr lang="en-GB" sz="700" dirty="0">
              <a:solidFill>
                <a:srgbClr val="FF0066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Wingdings" panose="05000000000000000000" pitchFamily="2" charset="2"/>
              <a:buChar char=""/>
            </a:pPr>
            <a:r>
              <a:rPr lang="en-GB" sz="700" dirty="0">
                <a:solidFill>
                  <a:srgbClr val="FF0066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Perform simple dances using simple movement patterns, with prompts</a:t>
            </a:r>
            <a:endParaRPr lang="en-GB" sz="700" dirty="0">
              <a:solidFill>
                <a:srgbClr val="FF0066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Wingdings" panose="05000000000000000000" pitchFamily="2" charset="2"/>
              <a:buChar char=""/>
            </a:pPr>
            <a:r>
              <a:rPr lang="en-GB" sz="700" dirty="0">
                <a:solidFill>
                  <a:srgbClr val="FF0066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Send and receive a variety of objects with developing control</a:t>
            </a:r>
            <a:endParaRPr lang="en-GB" sz="700" dirty="0">
              <a:solidFill>
                <a:srgbClr val="FF0066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Wingdings" panose="05000000000000000000" pitchFamily="2" charset="2"/>
              <a:buChar char=""/>
            </a:pPr>
            <a:r>
              <a:rPr lang="en-GB" sz="700" dirty="0">
                <a:solidFill>
                  <a:srgbClr val="FF0066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Demonstrate good static balance across a range of different body shapes and positions and using bases of varying sizes</a:t>
            </a:r>
            <a:endParaRPr lang="en-GB" sz="700" dirty="0">
              <a:solidFill>
                <a:srgbClr val="FF0066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Wingdings" panose="05000000000000000000" pitchFamily="2" charset="2"/>
              <a:buChar char=""/>
            </a:pPr>
            <a:r>
              <a:rPr lang="en-GB" sz="700" dirty="0">
                <a:solidFill>
                  <a:srgbClr val="FF0066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Begin to develop simple dynamic balance</a:t>
            </a:r>
          </a:p>
          <a:p>
            <a:pPr marL="342900" lvl="0" indent="-342900">
              <a:lnSpc>
                <a:spcPct val="115000"/>
              </a:lnSpc>
              <a:buFont typeface="Wingdings" panose="05000000000000000000" pitchFamily="2" charset="2"/>
              <a:buChar char=""/>
            </a:pPr>
            <a:r>
              <a:rPr lang="en-GB" sz="700" dirty="0">
                <a:solidFill>
                  <a:srgbClr val="FF0066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Move in a range of different ways with increasing control</a:t>
            </a:r>
            <a:endParaRPr lang="en-GB" sz="900" dirty="0">
              <a:solidFill>
                <a:srgbClr val="FF0066"/>
              </a:solidFill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77BA4187-7515-44BE-B7A0-DA68F7878F3A}"/>
              </a:ext>
            </a:extLst>
          </p:cNvPr>
          <p:cNvSpPr txBox="1"/>
          <p:nvPr/>
        </p:nvSpPr>
        <p:spPr>
          <a:xfrm>
            <a:off x="6661559" y="50101"/>
            <a:ext cx="2482441" cy="16952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115000"/>
              </a:lnSpc>
              <a:buFont typeface="Wingdings" panose="05000000000000000000" pitchFamily="2" charset="2"/>
              <a:buChar char=""/>
            </a:pPr>
            <a:r>
              <a:rPr lang="en-GB" sz="700" dirty="0">
                <a:solidFill>
                  <a:srgbClr val="FF0066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Move confidently in a range of different ways, linking together simple actions with control.</a:t>
            </a:r>
            <a:endParaRPr lang="en-GB" sz="700" dirty="0">
              <a:solidFill>
                <a:srgbClr val="FF0066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Wingdings" panose="05000000000000000000" pitchFamily="2" charset="2"/>
              <a:buChar char=""/>
            </a:pPr>
            <a:r>
              <a:rPr lang="en-GB" sz="700" dirty="0">
                <a:solidFill>
                  <a:srgbClr val="FF0066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Perform a short series of actions/movements with some changes in level, speed and direction</a:t>
            </a:r>
            <a:endParaRPr lang="en-GB" sz="700" dirty="0">
              <a:solidFill>
                <a:srgbClr val="FF0066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Wingdings" panose="05000000000000000000" pitchFamily="2" charset="2"/>
              <a:buChar char=""/>
            </a:pPr>
            <a:r>
              <a:rPr lang="en-GB" sz="700" dirty="0">
                <a:solidFill>
                  <a:srgbClr val="FF0066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Show good dynamic balance in a range of different contexts</a:t>
            </a:r>
            <a:endParaRPr lang="en-GB" sz="700" dirty="0">
              <a:solidFill>
                <a:srgbClr val="FF0066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Wingdings" panose="05000000000000000000" pitchFamily="2" charset="2"/>
              <a:buChar char=""/>
            </a:pPr>
            <a:r>
              <a:rPr lang="en-GB" sz="700" dirty="0">
                <a:solidFill>
                  <a:srgbClr val="FF0066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Show good co-ordination skills to throw, catch, strike, bounce, trap and kick a variety of objects in different contexts</a:t>
            </a:r>
            <a:endParaRPr lang="en-GB" sz="700" dirty="0">
              <a:solidFill>
                <a:srgbClr val="FF0066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Wingdings" panose="05000000000000000000" pitchFamily="2" charset="2"/>
              <a:buChar char=""/>
            </a:pPr>
            <a:r>
              <a:rPr lang="en-GB" sz="700" dirty="0">
                <a:solidFill>
                  <a:srgbClr val="FF0066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Begin to apply simple physical skills in team games</a:t>
            </a:r>
            <a:endParaRPr lang="en-GB" sz="700" dirty="0">
              <a:solidFill>
                <a:srgbClr val="FF0066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Wingdings" panose="05000000000000000000" pitchFamily="2" charset="2"/>
              <a:buChar char=""/>
            </a:pPr>
            <a:r>
              <a:rPr lang="en-GB" sz="700" dirty="0">
                <a:solidFill>
                  <a:srgbClr val="FF0066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Create and perform simple dances using simple movement patterns</a:t>
            </a:r>
            <a:endParaRPr lang="en-GB" sz="700" dirty="0">
              <a:solidFill>
                <a:srgbClr val="FF0066"/>
              </a:solidFill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4EA0F2F7-6F5F-4C65-8194-7497941752F4}"/>
              </a:ext>
            </a:extLst>
          </p:cNvPr>
          <p:cNvSpPr txBox="1"/>
          <p:nvPr/>
        </p:nvSpPr>
        <p:spPr>
          <a:xfrm>
            <a:off x="6935056" y="3027948"/>
            <a:ext cx="2247869" cy="14995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115000"/>
              </a:lnSpc>
              <a:buFont typeface="Wingdings" panose="05000000000000000000" pitchFamily="2" charset="2"/>
              <a:buChar char=""/>
            </a:pPr>
            <a:r>
              <a:rPr lang="en-GB" sz="800" dirty="0">
                <a:solidFill>
                  <a:srgbClr val="FF0066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Begin to use skills effectively to execute simple attack and defence strategies in a range of modified game situations</a:t>
            </a:r>
            <a:endParaRPr lang="en-GB" sz="800" dirty="0">
              <a:solidFill>
                <a:srgbClr val="FF0066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Wingdings" panose="05000000000000000000" pitchFamily="2" charset="2"/>
              <a:buChar char=""/>
            </a:pPr>
            <a:r>
              <a:rPr lang="en-GB" sz="800" dirty="0">
                <a:solidFill>
                  <a:srgbClr val="FF0066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Use a broad range of movement skills with control and consistency and relevant to the learning context</a:t>
            </a:r>
            <a:endParaRPr lang="en-GB" sz="800" dirty="0">
              <a:solidFill>
                <a:srgbClr val="FF0066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"/>
            </a:pPr>
            <a:r>
              <a:rPr lang="en-GB" sz="800" dirty="0">
                <a:solidFill>
                  <a:srgbClr val="FF0066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Begin to use fundamental movement skills  in combination in sequences and small game situations</a:t>
            </a:r>
            <a:endParaRPr lang="en-GB" sz="800" dirty="0">
              <a:solidFill>
                <a:srgbClr val="FF0066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D5BDB901-94DF-4636-82D1-5D18C35B29E6}"/>
              </a:ext>
            </a:extLst>
          </p:cNvPr>
          <p:cNvSpPr txBox="1"/>
          <p:nvPr/>
        </p:nvSpPr>
        <p:spPr>
          <a:xfrm>
            <a:off x="390831" y="2190345"/>
            <a:ext cx="1921412" cy="17826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115000"/>
              </a:lnSpc>
              <a:buFont typeface="Wingdings" panose="05000000000000000000" pitchFamily="2" charset="2"/>
              <a:buChar char=""/>
            </a:pPr>
            <a:r>
              <a:rPr lang="en-GB" sz="800" dirty="0">
                <a:solidFill>
                  <a:srgbClr val="FF0066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Use fundamental movement skills in combination and with increasing confidence</a:t>
            </a:r>
            <a:endParaRPr lang="en-GB" sz="800" dirty="0">
              <a:solidFill>
                <a:srgbClr val="FF0066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Wingdings" panose="05000000000000000000" pitchFamily="2" charset="2"/>
              <a:buChar char=""/>
            </a:pPr>
            <a:r>
              <a:rPr lang="en-GB" sz="800" dirty="0">
                <a:solidFill>
                  <a:srgbClr val="FF0066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Combine movements in different ways to produce different outcomes</a:t>
            </a:r>
            <a:endParaRPr lang="en-GB" sz="800" dirty="0">
              <a:solidFill>
                <a:srgbClr val="FF0066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Wingdings" panose="05000000000000000000" pitchFamily="2" charset="2"/>
              <a:buChar char=""/>
            </a:pPr>
            <a:r>
              <a:rPr lang="en-GB" sz="800" dirty="0">
                <a:solidFill>
                  <a:srgbClr val="FF0066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Apply their skills in a range of modified game situations</a:t>
            </a:r>
            <a:endParaRPr lang="en-GB" sz="800" dirty="0">
              <a:solidFill>
                <a:srgbClr val="FF0066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Wingdings" panose="05000000000000000000" pitchFamily="2" charset="2"/>
              <a:buChar char=""/>
            </a:pPr>
            <a:r>
              <a:rPr lang="en-GB" sz="800" dirty="0">
                <a:solidFill>
                  <a:srgbClr val="FF0066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Use skills effectively to execute simple attack and defence strategies in a range of modified games situations</a:t>
            </a:r>
            <a:endParaRPr lang="en-GB" sz="800" dirty="0">
              <a:solidFill>
                <a:srgbClr val="FF0066"/>
              </a:solidFill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B5546DF2-B471-4662-9BDB-B8E1293711EB}"/>
              </a:ext>
            </a:extLst>
          </p:cNvPr>
          <p:cNvSpPr txBox="1"/>
          <p:nvPr/>
        </p:nvSpPr>
        <p:spPr>
          <a:xfrm>
            <a:off x="434497" y="4526694"/>
            <a:ext cx="2016857" cy="14995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115000"/>
              </a:lnSpc>
              <a:buFont typeface="Wingdings" panose="05000000000000000000" pitchFamily="2" charset="2"/>
              <a:buChar char=""/>
            </a:pPr>
            <a:r>
              <a:rPr lang="en-GB" sz="800" dirty="0">
                <a:solidFill>
                  <a:srgbClr val="FF0066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Use a wide range of different movements in combination, maintaining good control, in a range of game situations</a:t>
            </a:r>
            <a:endParaRPr lang="en-GB" sz="800" dirty="0">
              <a:solidFill>
                <a:srgbClr val="FF0066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Wingdings" panose="05000000000000000000" pitchFamily="2" charset="2"/>
              <a:buChar char=""/>
            </a:pPr>
            <a:r>
              <a:rPr lang="en-GB" sz="800" dirty="0">
                <a:solidFill>
                  <a:srgbClr val="FF0066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Begin to adapt the performance of different movements to meet the outcomes required.</a:t>
            </a:r>
            <a:endParaRPr lang="en-GB" sz="800" dirty="0">
              <a:solidFill>
                <a:srgbClr val="FF0066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"/>
            </a:pPr>
            <a:r>
              <a:rPr lang="en-GB" sz="800" dirty="0">
                <a:solidFill>
                  <a:srgbClr val="FF0066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Develop increasingly complex sequences of movements</a:t>
            </a:r>
            <a:endParaRPr lang="en-GB" sz="800" dirty="0">
              <a:solidFill>
                <a:srgbClr val="FF0066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0482264E-D619-4C8F-8D66-02FE9CA43A02}"/>
              </a:ext>
            </a:extLst>
          </p:cNvPr>
          <p:cNvSpPr txBox="1"/>
          <p:nvPr/>
        </p:nvSpPr>
        <p:spPr>
          <a:xfrm>
            <a:off x="5817373" y="5647371"/>
            <a:ext cx="3071196" cy="933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115000"/>
              </a:lnSpc>
              <a:buFont typeface="Wingdings" panose="05000000000000000000" pitchFamily="2" charset="2"/>
              <a:buChar char=""/>
            </a:pPr>
            <a:r>
              <a:rPr lang="en-GB" sz="800" dirty="0">
                <a:solidFill>
                  <a:srgbClr val="FF0066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Combine complex sequences of actions with quality and fluency</a:t>
            </a:r>
            <a:endParaRPr lang="en-GB" sz="800" dirty="0">
              <a:solidFill>
                <a:srgbClr val="FF0066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Wingdings" panose="05000000000000000000" pitchFamily="2" charset="2"/>
              <a:buChar char=""/>
            </a:pPr>
            <a:r>
              <a:rPr lang="en-GB" sz="800" dirty="0">
                <a:solidFill>
                  <a:srgbClr val="FF0066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Show confidence in adapting movements and skills to meet a specific outcome</a:t>
            </a:r>
            <a:endParaRPr lang="en-GB" sz="800" dirty="0">
              <a:solidFill>
                <a:srgbClr val="FF0066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"/>
            </a:pPr>
            <a:r>
              <a:rPr lang="en-GB" sz="800" dirty="0">
                <a:solidFill>
                  <a:srgbClr val="FF0066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Apply their skills confidently in a range of sport specific contexts.</a:t>
            </a:r>
            <a:endParaRPr lang="en-GB" sz="800" dirty="0">
              <a:solidFill>
                <a:srgbClr val="FF0066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1" name="Picture 40">
            <a:extLst>
              <a:ext uri="{FF2B5EF4-FFF2-40B4-BE49-F238E27FC236}">
                <a16:creationId xmlns:a16="http://schemas.microsoft.com/office/drawing/2014/main" id="{F0665905-573F-49F5-95E9-F543B3B5DFC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02172" y="398699"/>
            <a:ext cx="583212" cy="561876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05B0B4EE-1F93-4209-8166-ED5A8FD59FE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45309" y="393318"/>
            <a:ext cx="563634" cy="563634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3007F96F-5A83-4D58-AABB-4BF9C9F7516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851554" y="2481648"/>
            <a:ext cx="606859" cy="606859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C9085B01-4CAE-4194-9327-F5A7DA284F73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-26601" y="2639817"/>
            <a:ext cx="550044" cy="546711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E9D4A652-415D-464C-BD29-CC92B3C48941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-23521" y="4952670"/>
            <a:ext cx="550044" cy="550044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EAD68BDB-A68B-45F4-A5AD-B3A4229BC402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287941" y="5788438"/>
            <a:ext cx="604684" cy="604684"/>
          </a:xfrm>
          <a:prstGeom prst="rect">
            <a:avLst/>
          </a:prstGeom>
        </p:spPr>
      </p:pic>
      <p:pic>
        <p:nvPicPr>
          <p:cNvPr id="91" name="Graphic 90" descr="Soccer">
            <a:extLst>
              <a:ext uri="{FF2B5EF4-FFF2-40B4-BE49-F238E27FC236}">
                <a16:creationId xmlns:a16="http://schemas.microsoft.com/office/drawing/2014/main" id="{71517761-6129-4140-B179-D3757755D8D9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1048891" y="541462"/>
            <a:ext cx="761231" cy="761231"/>
          </a:xfrm>
          <a:prstGeom prst="rect">
            <a:avLst/>
          </a:prstGeom>
        </p:spPr>
      </p:pic>
      <p:pic>
        <p:nvPicPr>
          <p:cNvPr id="93" name="Graphic 92" descr="Sport balls">
            <a:extLst>
              <a:ext uri="{FF2B5EF4-FFF2-40B4-BE49-F238E27FC236}">
                <a16:creationId xmlns:a16="http://schemas.microsoft.com/office/drawing/2014/main" id="{EB2B7F66-9371-4F13-9A69-405053B22848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3391612" y="3777704"/>
            <a:ext cx="914400" cy="914400"/>
          </a:xfrm>
          <a:prstGeom prst="rect">
            <a:avLst/>
          </a:prstGeom>
        </p:spPr>
      </p:pic>
      <p:pic>
        <p:nvPicPr>
          <p:cNvPr id="95" name="Graphic 94" descr="Swimming">
            <a:extLst>
              <a:ext uri="{FF2B5EF4-FFF2-40B4-BE49-F238E27FC236}">
                <a16:creationId xmlns:a16="http://schemas.microsoft.com/office/drawing/2014/main" id="{840CB336-6621-4B64-B808-8860FC9BEB9E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5282700" y="3857948"/>
            <a:ext cx="914400" cy="914400"/>
          </a:xfrm>
          <a:prstGeom prst="rect">
            <a:avLst/>
          </a:prstGeom>
        </p:spPr>
      </p:pic>
      <p:pic>
        <p:nvPicPr>
          <p:cNvPr id="97" name="Graphic 96" descr="Yoga">
            <a:extLst>
              <a:ext uri="{FF2B5EF4-FFF2-40B4-BE49-F238E27FC236}">
                <a16:creationId xmlns:a16="http://schemas.microsoft.com/office/drawing/2014/main" id="{003E12B0-8007-49EA-8834-2970CBEA985E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1"/>
              </a:ext>
            </a:extLst>
          </a:blip>
          <a:stretch>
            <a:fillRect/>
          </a:stretch>
        </p:blipFill>
        <p:spPr>
          <a:xfrm>
            <a:off x="4406929" y="5465768"/>
            <a:ext cx="709185" cy="709185"/>
          </a:xfrm>
          <a:prstGeom prst="rect">
            <a:avLst/>
          </a:prstGeom>
        </p:spPr>
      </p:pic>
      <p:pic>
        <p:nvPicPr>
          <p:cNvPr id="99" name="Graphic 98" descr="Soccer Goal">
            <a:extLst>
              <a:ext uri="{FF2B5EF4-FFF2-40B4-BE49-F238E27FC236}">
                <a16:creationId xmlns:a16="http://schemas.microsoft.com/office/drawing/2014/main" id="{493CBE49-6FDF-4519-8336-FD08859D0CF5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3"/>
              </a:ext>
            </a:extLst>
          </a:blip>
          <a:stretch>
            <a:fillRect/>
          </a:stretch>
        </p:blipFill>
        <p:spPr>
          <a:xfrm>
            <a:off x="2552175" y="2170504"/>
            <a:ext cx="914400" cy="914400"/>
          </a:xfrm>
          <a:prstGeom prst="rect">
            <a:avLst/>
          </a:prstGeom>
        </p:spPr>
      </p:pic>
      <p:pic>
        <p:nvPicPr>
          <p:cNvPr id="101" name="Graphic 100" descr="Dancing">
            <a:extLst>
              <a:ext uri="{FF2B5EF4-FFF2-40B4-BE49-F238E27FC236}">
                <a16:creationId xmlns:a16="http://schemas.microsoft.com/office/drawing/2014/main" id="{4C5AFA74-B476-43C0-A7CB-6943916377AF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5"/>
              </a:ext>
            </a:extLst>
          </a:blip>
          <a:stretch>
            <a:fillRect/>
          </a:stretch>
        </p:blipFill>
        <p:spPr>
          <a:xfrm>
            <a:off x="5348003" y="2209108"/>
            <a:ext cx="843753" cy="843753"/>
          </a:xfrm>
          <a:prstGeom prst="rect">
            <a:avLst/>
          </a:prstGeom>
        </p:spPr>
      </p:pic>
      <p:pic>
        <p:nvPicPr>
          <p:cNvPr id="103" name="Graphic 102" descr="Cycling">
            <a:extLst>
              <a:ext uri="{FF2B5EF4-FFF2-40B4-BE49-F238E27FC236}">
                <a16:creationId xmlns:a16="http://schemas.microsoft.com/office/drawing/2014/main" id="{B42AADB8-4464-4637-8E8E-0313C29770C4}"/>
              </a:ext>
            </a:extLst>
          </p:cNvPr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7"/>
              </a:ext>
            </a:extLst>
          </a:blip>
          <a:stretch>
            <a:fillRect/>
          </a:stretch>
        </p:blipFill>
        <p:spPr>
          <a:xfrm>
            <a:off x="5388019" y="464878"/>
            <a:ext cx="914400" cy="914400"/>
          </a:xfrm>
          <a:prstGeom prst="rect">
            <a:avLst/>
          </a:prstGeom>
        </p:spPr>
      </p:pic>
      <p:pic>
        <p:nvPicPr>
          <p:cNvPr id="105" name="Graphic 104" descr="Meditation">
            <a:extLst>
              <a:ext uri="{FF2B5EF4-FFF2-40B4-BE49-F238E27FC236}">
                <a16:creationId xmlns:a16="http://schemas.microsoft.com/office/drawing/2014/main" id="{D651DA58-BA8E-41EE-94EB-F80080CCBA10}"/>
              </a:ext>
            </a:extLst>
          </p:cNvPr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8024235" y="1607645"/>
            <a:ext cx="914400" cy="914400"/>
          </a:xfrm>
          <a:prstGeom prst="rect">
            <a:avLst/>
          </a:prstGeom>
        </p:spPr>
      </p:pic>
      <p:pic>
        <p:nvPicPr>
          <p:cNvPr id="109" name="Picture 108" descr="A picture containing logo&#10;&#10;Description automatically generated">
            <a:extLst>
              <a:ext uri="{FF2B5EF4-FFF2-40B4-BE49-F238E27FC236}">
                <a16:creationId xmlns:a16="http://schemas.microsoft.com/office/drawing/2014/main" id="{95570161-4319-435E-B11A-C99EB61C368F}"/>
              </a:ext>
            </a:extLst>
          </p:cNvPr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0501" y="2303313"/>
            <a:ext cx="1024217" cy="591363"/>
          </a:xfrm>
          <a:prstGeom prst="rect">
            <a:avLst/>
          </a:prstGeom>
        </p:spPr>
      </p:pic>
      <p:pic>
        <p:nvPicPr>
          <p:cNvPr id="40" name="Picture 39" descr="Image result for sunnybank primary school">
            <a:extLst>
              <a:ext uri="{FF2B5EF4-FFF2-40B4-BE49-F238E27FC236}">
                <a16:creationId xmlns:a16="http://schemas.microsoft.com/office/drawing/2014/main" id="{E824C96E-EAEA-4670-83EE-C5CF1CC26425}"/>
              </a:ext>
            </a:extLst>
          </p:cNvPr>
          <p:cNvPicPr/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082" y="141916"/>
            <a:ext cx="1028700" cy="76962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94943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4A1365-0B26-459F-80A1-37EC931C2C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26601" y="6103538"/>
            <a:ext cx="5568691" cy="739056"/>
          </a:xfrm>
        </p:spPr>
        <p:txBody>
          <a:bodyPr>
            <a:normAutofit fontScale="90000"/>
          </a:bodyPr>
          <a:lstStyle/>
          <a:p>
            <a:r>
              <a:rPr lang="en-GB" dirty="0">
                <a:solidFill>
                  <a:srgbClr val="0D95BC"/>
                </a:solidFill>
              </a:rPr>
              <a:t>Cognitive</a:t>
            </a:r>
            <a:r>
              <a:rPr lang="en-GB" dirty="0">
                <a:solidFill>
                  <a:srgbClr val="00B09B"/>
                </a:solidFill>
              </a:rPr>
              <a:t> </a:t>
            </a:r>
            <a:r>
              <a:rPr lang="en-GB" dirty="0">
                <a:solidFill>
                  <a:srgbClr val="0D95BC"/>
                </a:solidFill>
              </a:rPr>
              <a:t>Progression</a:t>
            </a:r>
            <a:r>
              <a:rPr lang="en-GB" dirty="0">
                <a:solidFill>
                  <a:srgbClr val="00B09B"/>
                </a:solidFill>
              </a:rPr>
              <a:t> </a:t>
            </a:r>
            <a:r>
              <a:rPr lang="en-GB" dirty="0">
                <a:solidFill>
                  <a:srgbClr val="0D95BC"/>
                </a:solidFill>
              </a:rPr>
              <a:t>in</a:t>
            </a:r>
            <a:r>
              <a:rPr lang="en-GB" dirty="0">
                <a:solidFill>
                  <a:srgbClr val="00B09B"/>
                </a:solidFill>
              </a:rPr>
              <a:t> </a:t>
            </a:r>
            <a:r>
              <a:rPr lang="en-GB" dirty="0">
                <a:solidFill>
                  <a:srgbClr val="0D95BC"/>
                </a:solidFill>
              </a:rPr>
              <a:t>PE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198FEF0-2369-46B2-95AC-8D64AB18DF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9076" y="1434322"/>
            <a:ext cx="7596274" cy="401761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9CC46E8-DF6B-425A-A1AB-CFA47DD5D7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346" y="1278440"/>
            <a:ext cx="1005927" cy="96325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E019A3B-7AD4-4216-9374-73FF3449F4D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1433" y="1290777"/>
            <a:ext cx="999831" cy="96325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0295F09-7354-4029-B015-F7A33E6504A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78288" y="1272344"/>
            <a:ext cx="999831" cy="97544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8F5A77F-7250-4113-B2CE-C713D383DE5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76297" y="1270118"/>
            <a:ext cx="999831" cy="96325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1F8CB9D6-8D08-4B1B-B705-54F3FEDF086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18367" y="1293456"/>
            <a:ext cx="1005927" cy="1005927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DE651769-324D-4EDC-A9B0-C7F9D0CC6AA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703016" y="2938229"/>
            <a:ext cx="1005927" cy="981541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A55A2F46-F9D7-4903-8F01-5C914B08625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817542" y="2945145"/>
            <a:ext cx="999831" cy="999831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3F4A4EEC-ED04-41ED-95E2-5D6CD2E453B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320702" y="2987031"/>
            <a:ext cx="1005927" cy="999831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89A6E133-A278-4C04-9BDA-B34348D740F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278203" y="4638466"/>
            <a:ext cx="999831" cy="999831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59C1AB11-4E30-4496-9088-19A557BC3107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236801" y="4610211"/>
            <a:ext cx="1005927" cy="1005927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AFCC97F7-9A7F-4CED-996A-9938BC2EE665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304" y="1562750"/>
            <a:ext cx="377985" cy="377985"/>
          </a:xfrm>
          <a:prstGeom prst="rect">
            <a:avLst/>
          </a:prstGeom>
        </p:spPr>
      </p:pic>
      <p:sp>
        <p:nvSpPr>
          <p:cNvPr id="34" name="TextBox 33">
            <a:extLst>
              <a:ext uri="{FF2B5EF4-FFF2-40B4-BE49-F238E27FC236}">
                <a16:creationId xmlns:a16="http://schemas.microsoft.com/office/drawing/2014/main" id="{E30DE0E7-19AF-4BCF-A24A-5DECC774DF03}"/>
              </a:ext>
            </a:extLst>
          </p:cNvPr>
          <p:cNvSpPr txBox="1"/>
          <p:nvPr/>
        </p:nvSpPr>
        <p:spPr>
          <a:xfrm>
            <a:off x="2182884" y="241187"/>
            <a:ext cx="3307635" cy="8447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115000"/>
              </a:lnSpc>
              <a:buFont typeface="Wingdings" panose="05000000000000000000" pitchFamily="2" charset="2"/>
              <a:buChar char=""/>
            </a:pPr>
            <a:r>
              <a:rPr lang="en-GB" sz="700" dirty="0">
                <a:solidFill>
                  <a:srgbClr val="0070C0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Use appropriate vocabulary to talk about what they are doing</a:t>
            </a:r>
            <a:endParaRPr lang="en-GB" sz="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Wingdings" panose="05000000000000000000" pitchFamily="2" charset="2"/>
              <a:buChar char=""/>
            </a:pPr>
            <a:r>
              <a:rPr lang="en-GB" sz="700" dirty="0">
                <a:solidFill>
                  <a:srgbClr val="0070C0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Understand and follow simple rules</a:t>
            </a:r>
            <a:endParaRPr lang="en-GB" sz="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Wingdings" panose="05000000000000000000" pitchFamily="2" charset="2"/>
              <a:buChar char=""/>
            </a:pPr>
            <a:r>
              <a:rPr lang="en-GB" sz="700" dirty="0">
                <a:solidFill>
                  <a:srgbClr val="0070C0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Provide simple feedback to a partner on a specific focus</a:t>
            </a:r>
            <a:endParaRPr lang="en-GB" sz="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Wingdings" panose="05000000000000000000" pitchFamily="2" charset="2"/>
              <a:buChar char=""/>
            </a:pPr>
            <a:r>
              <a:rPr lang="en-GB" sz="700" dirty="0">
                <a:solidFill>
                  <a:srgbClr val="0070C0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Observe and copy others</a:t>
            </a:r>
            <a:endParaRPr lang="en-GB" sz="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Wingdings" panose="05000000000000000000" pitchFamily="2" charset="2"/>
              <a:buChar char=""/>
            </a:pPr>
            <a:r>
              <a:rPr lang="en-GB" sz="700" dirty="0">
                <a:solidFill>
                  <a:srgbClr val="0070C0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Follow simple instructions to achieve a task</a:t>
            </a:r>
            <a:endParaRPr lang="en-GB" sz="9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Wingdings" panose="05000000000000000000" pitchFamily="2" charset="2"/>
              <a:buChar char=""/>
            </a:pPr>
            <a:r>
              <a:rPr lang="en-GB" sz="700" dirty="0">
                <a:solidFill>
                  <a:srgbClr val="0070C0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Identify appropriate movements to link to a given theme</a:t>
            </a:r>
            <a:endParaRPr lang="en-GB" sz="800" dirty="0">
              <a:solidFill>
                <a:srgbClr val="00B09B"/>
              </a:solidFill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77BA4187-7515-44BE-B7A0-DA68F7878F3A}"/>
              </a:ext>
            </a:extLst>
          </p:cNvPr>
          <p:cNvSpPr txBox="1"/>
          <p:nvPr/>
        </p:nvSpPr>
        <p:spPr>
          <a:xfrm>
            <a:off x="6748485" y="88164"/>
            <a:ext cx="2482441" cy="18191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115000"/>
              </a:lnSpc>
              <a:buFont typeface="Wingdings" panose="05000000000000000000" pitchFamily="2" charset="2"/>
              <a:buChar char=""/>
            </a:pPr>
            <a:r>
              <a:rPr lang="en-GB" sz="700" dirty="0">
                <a:solidFill>
                  <a:srgbClr val="0070C0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Begin to apply skills in a range of different activity areas</a:t>
            </a:r>
            <a:endParaRPr lang="en-GB" sz="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Wingdings" panose="05000000000000000000" pitchFamily="2" charset="2"/>
              <a:buChar char=""/>
            </a:pPr>
            <a:r>
              <a:rPr lang="en-GB" sz="700" dirty="0">
                <a:solidFill>
                  <a:srgbClr val="0070C0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Begin to use simple strategies for attacking and defending </a:t>
            </a:r>
            <a:r>
              <a:rPr lang="en-GB" sz="700" dirty="0" err="1">
                <a:solidFill>
                  <a:srgbClr val="0070C0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eg</a:t>
            </a:r>
            <a:r>
              <a:rPr lang="en-GB" sz="700" dirty="0">
                <a:solidFill>
                  <a:srgbClr val="0070C0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: dodging, moving or sending into space</a:t>
            </a:r>
            <a:endParaRPr lang="en-GB" sz="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Wingdings" panose="05000000000000000000" pitchFamily="2" charset="2"/>
              <a:buChar char=""/>
            </a:pPr>
            <a:r>
              <a:rPr lang="en-GB" sz="700" dirty="0">
                <a:solidFill>
                  <a:srgbClr val="0070C0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Select and link simple, appropriate movements to a given theme</a:t>
            </a:r>
            <a:endParaRPr lang="en-GB" sz="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Wingdings" panose="05000000000000000000" pitchFamily="2" charset="2"/>
              <a:buChar char=""/>
            </a:pPr>
            <a:r>
              <a:rPr lang="en-GB" sz="700" dirty="0">
                <a:solidFill>
                  <a:srgbClr val="0070C0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Remember and repeat simple movements and short patterns</a:t>
            </a:r>
            <a:endParaRPr lang="en-GB" sz="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Wingdings" panose="05000000000000000000" pitchFamily="2" charset="2"/>
              <a:buChar char=""/>
            </a:pPr>
            <a:r>
              <a:rPr lang="en-GB" sz="700" dirty="0">
                <a:solidFill>
                  <a:srgbClr val="0070C0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Describe what he/she or a partner is doing, using key words</a:t>
            </a:r>
            <a:endParaRPr lang="en-GB" sz="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Wingdings" panose="05000000000000000000" pitchFamily="2" charset="2"/>
              <a:buChar char=""/>
            </a:pPr>
            <a:r>
              <a:rPr lang="en-GB" sz="700" dirty="0">
                <a:solidFill>
                  <a:srgbClr val="0070C0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Describe different movements using key words</a:t>
            </a:r>
            <a:endParaRPr lang="en-GB" sz="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"/>
            </a:pPr>
            <a:r>
              <a:rPr lang="en-GB" sz="700" dirty="0">
                <a:solidFill>
                  <a:srgbClr val="0070C0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Create simple games / activities and identify the rules needed to make them successful</a:t>
            </a:r>
            <a:endParaRPr lang="en-GB" sz="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4EA0F2F7-6F5F-4C65-8194-7497941752F4}"/>
              </a:ext>
            </a:extLst>
          </p:cNvPr>
          <p:cNvSpPr txBox="1"/>
          <p:nvPr/>
        </p:nvSpPr>
        <p:spPr>
          <a:xfrm>
            <a:off x="7010791" y="2852161"/>
            <a:ext cx="2247869" cy="18191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115000"/>
              </a:lnSpc>
              <a:buFont typeface="Wingdings" panose="05000000000000000000" pitchFamily="2" charset="2"/>
              <a:buChar char=""/>
            </a:pPr>
            <a:r>
              <a:rPr lang="en-GB" sz="700" dirty="0">
                <a:solidFill>
                  <a:srgbClr val="0070C0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Apply physical skills with increasing confidence in a range of different activity areas</a:t>
            </a:r>
            <a:endParaRPr lang="en-GB" sz="7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Wingdings" panose="05000000000000000000" pitchFamily="2" charset="2"/>
              <a:buChar char=""/>
            </a:pPr>
            <a:r>
              <a:rPr lang="en-GB" sz="700" dirty="0">
                <a:solidFill>
                  <a:srgbClr val="0070C0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Show an understanding of simple attacking and defending strategies</a:t>
            </a:r>
            <a:endParaRPr lang="en-GB" sz="7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Wingdings" panose="05000000000000000000" pitchFamily="2" charset="2"/>
              <a:buChar char=""/>
            </a:pPr>
            <a:r>
              <a:rPr lang="en-GB" sz="700" dirty="0">
                <a:solidFill>
                  <a:srgbClr val="0070C0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Develop sequences of movement that express their own ideas</a:t>
            </a:r>
            <a:endParaRPr lang="en-GB" sz="7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Wingdings" panose="05000000000000000000" pitchFamily="2" charset="2"/>
              <a:buChar char=""/>
            </a:pPr>
            <a:r>
              <a:rPr lang="en-GB" sz="700" dirty="0">
                <a:solidFill>
                  <a:srgbClr val="0070C0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Identify similarities and differences in their own and others’ work </a:t>
            </a:r>
            <a:endParaRPr lang="en-GB" sz="7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Wingdings" panose="05000000000000000000" pitchFamily="2" charset="2"/>
              <a:buChar char=""/>
            </a:pPr>
            <a:r>
              <a:rPr lang="en-GB" sz="700" dirty="0">
                <a:solidFill>
                  <a:srgbClr val="0070C0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Identify which actions / movements are easier / harder</a:t>
            </a:r>
            <a:endParaRPr lang="en-GB" sz="7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Wingdings" panose="05000000000000000000" pitchFamily="2" charset="2"/>
              <a:buChar char=""/>
            </a:pPr>
            <a:r>
              <a:rPr lang="en-GB" sz="700" dirty="0">
                <a:solidFill>
                  <a:srgbClr val="0070C0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Use given success criteria to identify what they can do well and begin to suggest areas for improvement</a:t>
            </a:r>
            <a:endParaRPr lang="en-GB" sz="700" dirty="0">
              <a:solidFill>
                <a:srgbClr val="00B09B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D5BDB901-94DF-4636-82D1-5D18C35B29E6}"/>
              </a:ext>
            </a:extLst>
          </p:cNvPr>
          <p:cNvSpPr txBox="1"/>
          <p:nvPr/>
        </p:nvSpPr>
        <p:spPr>
          <a:xfrm>
            <a:off x="390831" y="2190345"/>
            <a:ext cx="1998788" cy="15713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115000"/>
              </a:lnSpc>
              <a:buFont typeface="Wingdings" panose="05000000000000000000" pitchFamily="2" charset="2"/>
              <a:buChar char=""/>
            </a:pPr>
            <a:r>
              <a:rPr lang="en-GB" sz="700" dirty="0">
                <a:solidFill>
                  <a:srgbClr val="0070C0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Use an awareness of space and others to make good decisions</a:t>
            </a:r>
            <a:endParaRPr lang="en-GB" sz="7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Wingdings" panose="05000000000000000000" pitchFamily="2" charset="2"/>
              <a:buChar char=""/>
            </a:pPr>
            <a:r>
              <a:rPr lang="en-GB" sz="700" dirty="0">
                <a:solidFill>
                  <a:srgbClr val="0070C0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Describe what they can do well and suggest areas for improvement</a:t>
            </a:r>
            <a:endParaRPr lang="en-GB" sz="7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Wingdings" panose="05000000000000000000" pitchFamily="2" charset="2"/>
              <a:buChar char=""/>
            </a:pPr>
            <a:r>
              <a:rPr lang="en-GB" sz="700" dirty="0">
                <a:solidFill>
                  <a:srgbClr val="0070C0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Respond creatively in different situations by adjusting skills or tactics to achieve a successful outcome</a:t>
            </a:r>
            <a:endParaRPr lang="en-GB" sz="7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"/>
            </a:pPr>
            <a:r>
              <a:rPr lang="en-GB" sz="700" dirty="0">
                <a:solidFill>
                  <a:srgbClr val="0070C0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Identify why one action / series of actions is more effective than another using given criteria for success</a:t>
            </a:r>
            <a:endParaRPr lang="en-GB" sz="7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B5546DF2-B471-4662-9BDB-B8E1293711EB}"/>
              </a:ext>
            </a:extLst>
          </p:cNvPr>
          <p:cNvSpPr txBox="1"/>
          <p:nvPr/>
        </p:nvSpPr>
        <p:spPr>
          <a:xfrm>
            <a:off x="341915" y="4070047"/>
            <a:ext cx="2010867" cy="18191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115000"/>
              </a:lnSpc>
              <a:buFont typeface="Wingdings" panose="05000000000000000000" pitchFamily="2" charset="2"/>
              <a:buChar char=""/>
            </a:pPr>
            <a:r>
              <a:rPr lang="en-GB" sz="700" dirty="0">
                <a:solidFill>
                  <a:srgbClr val="0070C0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Explain clearly how to develop their own and others’ work</a:t>
            </a:r>
            <a:endParaRPr lang="en-GB" sz="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Wingdings" panose="05000000000000000000" pitchFamily="2" charset="2"/>
              <a:buChar char=""/>
            </a:pPr>
            <a:r>
              <a:rPr lang="en-GB" sz="700" dirty="0">
                <a:solidFill>
                  <a:srgbClr val="0070C0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Formulate basic strategies to outwit opponents</a:t>
            </a:r>
            <a:endParaRPr lang="en-GB" sz="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Wingdings" panose="05000000000000000000" pitchFamily="2" charset="2"/>
              <a:buChar char=""/>
            </a:pPr>
            <a:r>
              <a:rPr lang="en-GB" sz="700" dirty="0">
                <a:solidFill>
                  <a:srgbClr val="0070C0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Use a variety of skills and techniques creatively to engage and audience</a:t>
            </a:r>
            <a:endParaRPr lang="en-GB" sz="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Wingdings" panose="05000000000000000000" pitchFamily="2" charset="2"/>
              <a:buChar char=""/>
            </a:pPr>
            <a:r>
              <a:rPr lang="en-GB" sz="700" dirty="0">
                <a:solidFill>
                  <a:srgbClr val="0070C0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Plan and organise how to use skills and techniques to produce increasing successful responses to a task</a:t>
            </a:r>
            <a:endParaRPr lang="en-GB" sz="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"/>
            </a:pPr>
            <a:r>
              <a:rPr lang="en-GB" sz="700" dirty="0">
                <a:solidFill>
                  <a:srgbClr val="0070C0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Identify aspects of their own performance that need to be improved and explain how</a:t>
            </a:r>
            <a:endParaRPr lang="en-GB" sz="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0482264E-D619-4C8F-8D66-02FE9CA43A02}"/>
              </a:ext>
            </a:extLst>
          </p:cNvPr>
          <p:cNvSpPr txBox="1"/>
          <p:nvPr/>
        </p:nvSpPr>
        <p:spPr>
          <a:xfrm>
            <a:off x="5961731" y="5514163"/>
            <a:ext cx="3071196" cy="11933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115000"/>
              </a:lnSpc>
              <a:buFont typeface="Wingdings" panose="05000000000000000000" pitchFamily="2" charset="2"/>
              <a:buChar char=""/>
            </a:pPr>
            <a:r>
              <a:rPr lang="en-GB" sz="700" dirty="0">
                <a:solidFill>
                  <a:srgbClr val="0070C0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Make effective judgements about the quality of a performance against a number of set criteria</a:t>
            </a:r>
            <a:endParaRPr lang="en-GB" sz="7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Wingdings" panose="05000000000000000000" pitchFamily="2" charset="2"/>
              <a:buChar char=""/>
            </a:pPr>
            <a:r>
              <a:rPr lang="en-GB" sz="700" dirty="0">
                <a:solidFill>
                  <a:srgbClr val="0070C0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Identify key strengths and weaknesses of their own and others’ performances and know how to improve</a:t>
            </a:r>
            <a:endParaRPr lang="en-GB" sz="7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Wingdings" panose="05000000000000000000" pitchFamily="2" charset="2"/>
              <a:buChar char=""/>
            </a:pPr>
            <a:r>
              <a:rPr lang="en-GB" sz="700" dirty="0">
                <a:solidFill>
                  <a:srgbClr val="0070C0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Choreograph simple sequences / dances for themselves and for others</a:t>
            </a:r>
            <a:endParaRPr lang="en-GB" sz="7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Wingdings" panose="05000000000000000000" pitchFamily="2" charset="2"/>
              <a:buChar char=""/>
            </a:pPr>
            <a:r>
              <a:rPr lang="en-GB" sz="700" dirty="0">
                <a:solidFill>
                  <a:srgbClr val="0070C0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Compare the complexities of different compositional elements, skills or tactics and how they affect performance</a:t>
            </a:r>
            <a:endParaRPr lang="en-GB" sz="7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Font typeface="Wingdings" panose="05000000000000000000" pitchFamily="2" charset="2"/>
              <a:buChar char=""/>
            </a:pPr>
            <a:r>
              <a:rPr lang="en-GB" sz="700" dirty="0">
                <a:solidFill>
                  <a:srgbClr val="0070C0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Change their tactics in response to their oppositions’ actions.</a:t>
            </a:r>
            <a:endParaRPr lang="en-GB" sz="7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1" name="Picture 40">
            <a:extLst>
              <a:ext uri="{FF2B5EF4-FFF2-40B4-BE49-F238E27FC236}">
                <a16:creationId xmlns:a16="http://schemas.microsoft.com/office/drawing/2014/main" id="{F0665905-573F-49F5-95E9-F543B3B5DFC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02172" y="398699"/>
            <a:ext cx="583212" cy="561876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05B0B4EE-1F93-4209-8166-ED5A8FD59FE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86011" y="416612"/>
            <a:ext cx="563634" cy="563634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3007F96F-5A83-4D58-AABB-4BF9C9F7516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504571" y="3481163"/>
            <a:ext cx="606859" cy="606859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C9085B01-4CAE-4194-9327-F5A7DA284F73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-26601" y="2578505"/>
            <a:ext cx="550044" cy="546711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E9D4A652-415D-464C-BD29-CC92B3C48941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-77726" y="4661305"/>
            <a:ext cx="550044" cy="550044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EAD68BDB-A68B-45F4-A5AD-B3A4229BC402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515031" y="5788438"/>
            <a:ext cx="604684" cy="604684"/>
          </a:xfrm>
          <a:prstGeom prst="rect">
            <a:avLst/>
          </a:prstGeom>
        </p:spPr>
      </p:pic>
      <p:pic>
        <p:nvPicPr>
          <p:cNvPr id="91" name="Graphic 90" descr="Soccer">
            <a:extLst>
              <a:ext uri="{FF2B5EF4-FFF2-40B4-BE49-F238E27FC236}">
                <a16:creationId xmlns:a16="http://schemas.microsoft.com/office/drawing/2014/main" id="{71517761-6129-4140-B179-D3757755D8D9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1048891" y="541462"/>
            <a:ext cx="761231" cy="761231"/>
          </a:xfrm>
          <a:prstGeom prst="rect">
            <a:avLst/>
          </a:prstGeom>
        </p:spPr>
      </p:pic>
      <p:pic>
        <p:nvPicPr>
          <p:cNvPr id="93" name="Graphic 92" descr="Sport balls">
            <a:extLst>
              <a:ext uri="{FF2B5EF4-FFF2-40B4-BE49-F238E27FC236}">
                <a16:creationId xmlns:a16="http://schemas.microsoft.com/office/drawing/2014/main" id="{EB2B7F66-9371-4F13-9A69-405053B22848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3391612" y="3777704"/>
            <a:ext cx="914400" cy="914400"/>
          </a:xfrm>
          <a:prstGeom prst="rect">
            <a:avLst/>
          </a:prstGeom>
        </p:spPr>
      </p:pic>
      <p:pic>
        <p:nvPicPr>
          <p:cNvPr id="95" name="Graphic 94" descr="Swimming">
            <a:extLst>
              <a:ext uri="{FF2B5EF4-FFF2-40B4-BE49-F238E27FC236}">
                <a16:creationId xmlns:a16="http://schemas.microsoft.com/office/drawing/2014/main" id="{840CB336-6621-4B64-B808-8860FC9BEB9E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5282700" y="3857948"/>
            <a:ext cx="914400" cy="914400"/>
          </a:xfrm>
          <a:prstGeom prst="rect">
            <a:avLst/>
          </a:prstGeom>
        </p:spPr>
      </p:pic>
      <p:pic>
        <p:nvPicPr>
          <p:cNvPr id="97" name="Graphic 96" descr="Yoga">
            <a:extLst>
              <a:ext uri="{FF2B5EF4-FFF2-40B4-BE49-F238E27FC236}">
                <a16:creationId xmlns:a16="http://schemas.microsoft.com/office/drawing/2014/main" id="{003E12B0-8007-49EA-8834-2970CBEA985E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1"/>
              </a:ext>
            </a:extLst>
          </a:blip>
          <a:stretch>
            <a:fillRect/>
          </a:stretch>
        </p:blipFill>
        <p:spPr>
          <a:xfrm>
            <a:off x="4406929" y="5465768"/>
            <a:ext cx="709185" cy="709185"/>
          </a:xfrm>
          <a:prstGeom prst="rect">
            <a:avLst/>
          </a:prstGeom>
        </p:spPr>
      </p:pic>
      <p:pic>
        <p:nvPicPr>
          <p:cNvPr id="99" name="Graphic 98" descr="Soccer Goal">
            <a:extLst>
              <a:ext uri="{FF2B5EF4-FFF2-40B4-BE49-F238E27FC236}">
                <a16:creationId xmlns:a16="http://schemas.microsoft.com/office/drawing/2014/main" id="{493CBE49-6FDF-4519-8336-FD08859D0CF5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3"/>
              </a:ext>
            </a:extLst>
          </a:blip>
          <a:stretch>
            <a:fillRect/>
          </a:stretch>
        </p:blipFill>
        <p:spPr>
          <a:xfrm>
            <a:off x="2552175" y="2170504"/>
            <a:ext cx="914400" cy="914400"/>
          </a:xfrm>
          <a:prstGeom prst="rect">
            <a:avLst/>
          </a:prstGeom>
        </p:spPr>
      </p:pic>
      <p:pic>
        <p:nvPicPr>
          <p:cNvPr id="101" name="Graphic 100" descr="Dancing">
            <a:extLst>
              <a:ext uri="{FF2B5EF4-FFF2-40B4-BE49-F238E27FC236}">
                <a16:creationId xmlns:a16="http://schemas.microsoft.com/office/drawing/2014/main" id="{4C5AFA74-B476-43C0-A7CB-6943916377AF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5"/>
              </a:ext>
            </a:extLst>
          </a:blip>
          <a:stretch>
            <a:fillRect/>
          </a:stretch>
        </p:blipFill>
        <p:spPr>
          <a:xfrm>
            <a:off x="5348003" y="2209108"/>
            <a:ext cx="843753" cy="843753"/>
          </a:xfrm>
          <a:prstGeom prst="rect">
            <a:avLst/>
          </a:prstGeom>
        </p:spPr>
      </p:pic>
      <p:pic>
        <p:nvPicPr>
          <p:cNvPr id="103" name="Graphic 102" descr="Cycling">
            <a:extLst>
              <a:ext uri="{FF2B5EF4-FFF2-40B4-BE49-F238E27FC236}">
                <a16:creationId xmlns:a16="http://schemas.microsoft.com/office/drawing/2014/main" id="{B42AADB8-4464-4637-8E8E-0313C29770C4}"/>
              </a:ext>
            </a:extLst>
          </p:cNvPr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7"/>
              </a:ext>
            </a:extLst>
          </a:blip>
          <a:stretch>
            <a:fillRect/>
          </a:stretch>
        </p:blipFill>
        <p:spPr>
          <a:xfrm>
            <a:off x="5388019" y="464878"/>
            <a:ext cx="914400" cy="914400"/>
          </a:xfrm>
          <a:prstGeom prst="rect">
            <a:avLst/>
          </a:prstGeom>
        </p:spPr>
      </p:pic>
      <p:pic>
        <p:nvPicPr>
          <p:cNvPr id="105" name="Graphic 104" descr="Meditation">
            <a:extLst>
              <a:ext uri="{FF2B5EF4-FFF2-40B4-BE49-F238E27FC236}">
                <a16:creationId xmlns:a16="http://schemas.microsoft.com/office/drawing/2014/main" id="{D651DA58-BA8E-41EE-94EB-F80080CCBA10}"/>
              </a:ext>
            </a:extLst>
          </p:cNvPr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7577788" y="1904192"/>
            <a:ext cx="914400" cy="914400"/>
          </a:xfrm>
          <a:prstGeom prst="rect">
            <a:avLst/>
          </a:prstGeom>
        </p:spPr>
      </p:pic>
      <p:pic>
        <p:nvPicPr>
          <p:cNvPr id="109" name="Picture 108" descr="A picture containing logo&#10;&#10;Description automatically generated">
            <a:extLst>
              <a:ext uri="{FF2B5EF4-FFF2-40B4-BE49-F238E27FC236}">
                <a16:creationId xmlns:a16="http://schemas.microsoft.com/office/drawing/2014/main" id="{95570161-4319-435E-B11A-C99EB61C368F}"/>
              </a:ext>
            </a:extLst>
          </p:cNvPr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0501" y="2303313"/>
            <a:ext cx="1024217" cy="591363"/>
          </a:xfrm>
          <a:prstGeom prst="rect">
            <a:avLst/>
          </a:prstGeom>
        </p:spPr>
      </p:pic>
      <p:pic>
        <p:nvPicPr>
          <p:cNvPr id="40" name="Picture 39" descr="Image result for sunnybank primary school">
            <a:extLst>
              <a:ext uri="{FF2B5EF4-FFF2-40B4-BE49-F238E27FC236}">
                <a16:creationId xmlns:a16="http://schemas.microsoft.com/office/drawing/2014/main" id="{A59E0415-C910-40A8-83BB-821F057174FE}"/>
              </a:ext>
            </a:extLst>
          </p:cNvPr>
          <p:cNvPicPr/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082" y="141916"/>
            <a:ext cx="1028700" cy="76962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408697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4A1365-0B26-459F-80A1-37EC931C2C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1188" y="6319890"/>
            <a:ext cx="5568691" cy="474601"/>
          </a:xfrm>
        </p:spPr>
        <p:txBody>
          <a:bodyPr>
            <a:noAutofit/>
          </a:bodyPr>
          <a:lstStyle/>
          <a:p>
            <a:r>
              <a:rPr lang="en-GB" sz="2400" dirty="0">
                <a:solidFill>
                  <a:srgbClr val="00B050"/>
                </a:solidFill>
              </a:rPr>
              <a:t>Socio-Emotional</a:t>
            </a:r>
            <a:r>
              <a:rPr lang="en-GB" sz="2400" dirty="0">
                <a:solidFill>
                  <a:srgbClr val="00B09B"/>
                </a:solidFill>
              </a:rPr>
              <a:t> </a:t>
            </a:r>
            <a:r>
              <a:rPr lang="en-GB" sz="2400" dirty="0">
                <a:solidFill>
                  <a:srgbClr val="00B050"/>
                </a:solidFill>
              </a:rPr>
              <a:t>Progression</a:t>
            </a:r>
            <a:r>
              <a:rPr lang="en-GB" sz="2400" dirty="0">
                <a:solidFill>
                  <a:srgbClr val="00B09B"/>
                </a:solidFill>
              </a:rPr>
              <a:t> </a:t>
            </a:r>
            <a:r>
              <a:rPr lang="en-GB" sz="2400" dirty="0">
                <a:solidFill>
                  <a:srgbClr val="00B050"/>
                </a:solidFill>
              </a:rPr>
              <a:t>in</a:t>
            </a:r>
            <a:r>
              <a:rPr lang="en-GB" sz="2400" dirty="0">
                <a:solidFill>
                  <a:srgbClr val="00B09B"/>
                </a:solidFill>
              </a:rPr>
              <a:t> </a:t>
            </a:r>
            <a:r>
              <a:rPr lang="en-GB" sz="2400" dirty="0">
                <a:solidFill>
                  <a:srgbClr val="00B050"/>
                </a:solidFill>
              </a:rPr>
              <a:t>PE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198FEF0-2369-46B2-95AC-8D64AB18DF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9076" y="1434322"/>
            <a:ext cx="7596274" cy="401761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9CC46E8-DF6B-425A-A1AB-CFA47DD5D7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346" y="1278440"/>
            <a:ext cx="1005927" cy="96325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E019A3B-7AD4-4216-9374-73FF3449F4D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1433" y="1290777"/>
            <a:ext cx="999831" cy="96325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0295F09-7354-4029-B015-F7A33E6504A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78288" y="1272344"/>
            <a:ext cx="999831" cy="97544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8F5A77F-7250-4113-B2CE-C713D383DE5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76297" y="1270118"/>
            <a:ext cx="999831" cy="96325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1F8CB9D6-8D08-4B1B-B705-54F3FEDF086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18367" y="1293456"/>
            <a:ext cx="1005927" cy="1005927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DE651769-324D-4EDC-A9B0-C7F9D0CC6AA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703016" y="2938229"/>
            <a:ext cx="1005927" cy="981541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A55A2F46-F9D7-4903-8F01-5C914B08625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817542" y="2945145"/>
            <a:ext cx="999831" cy="999831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3F4A4EEC-ED04-41ED-95E2-5D6CD2E453B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320702" y="2987031"/>
            <a:ext cx="1005927" cy="999831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89A6E133-A278-4C04-9BDA-B34348D740F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278203" y="4638466"/>
            <a:ext cx="999831" cy="999831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59C1AB11-4E30-4496-9088-19A557BC3107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236801" y="4610211"/>
            <a:ext cx="1005927" cy="1005927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AFCC97F7-9A7F-4CED-996A-9938BC2EE665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304" y="1562750"/>
            <a:ext cx="377985" cy="377985"/>
          </a:xfrm>
          <a:prstGeom prst="rect">
            <a:avLst/>
          </a:prstGeom>
        </p:spPr>
      </p:pic>
      <p:sp>
        <p:nvSpPr>
          <p:cNvPr id="34" name="TextBox 33">
            <a:extLst>
              <a:ext uri="{FF2B5EF4-FFF2-40B4-BE49-F238E27FC236}">
                <a16:creationId xmlns:a16="http://schemas.microsoft.com/office/drawing/2014/main" id="{E30DE0E7-19AF-4BCF-A24A-5DECC774DF03}"/>
              </a:ext>
            </a:extLst>
          </p:cNvPr>
          <p:cNvSpPr txBox="1"/>
          <p:nvPr/>
        </p:nvSpPr>
        <p:spPr>
          <a:xfrm>
            <a:off x="2133656" y="-19450"/>
            <a:ext cx="3641114" cy="14995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115000"/>
              </a:lnSpc>
              <a:buFont typeface="Wingdings" panose="05000000000000000000" pitchFamily="2" charset="2"/>
              <a:buChar char=""/>
            </a:pPr>
            <a:r>
              <a:rPr lang="en-GB" sz="800" dirty="0">
                <a:solidFill>
                  <a:srgbClr val="00B050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Watch while someone shows them an action</a:t>
            </a:r>
            <a:endParaRPr lang="en-GB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Wingdings" panose="05000000000000000000" pitchFamily="2" charset="2"/>
              <a:buChar char=""/>
            </a:pPr>
            <a:r>
              <a:rPr lang="en-GB" sz="800" dirty="0">
                <a:solidFill>
                  <a:srgbClr val="00B050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Work with a partner , sharing and taking turns</a:t>
            </a:r>
            <a:endParaRPr lang="en-GB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Wingdings" panose="05000000000000000000" pitchFamily="2" charset="2"/>
              <a:buChar char=""/>
            </a:pPr>
            <a:r>
              <a:rPr lang="en-GB" sz="800" dirty="0">
                <a:solidFill>
                  <a:srgbClr val="00B050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Listen to feedback from a partner</a:t>
            </a:r>
            <a:endParaRPr lang="en-GB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Wingdings" panose="05000000000000000000" pitchFamily="2" charset="2"/>
              <a:buChar char=""/>
            </a:pPr>
            <a:r>
              <a:rPr lang="en-GB" sz="800" dirty="0">
                <a:solidFill>
                  <a:srgbClr val="00B050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Work independently on simple tasks,  for short periods, asking for help when needed</a:t>
            </a:r>
            <a:endParaRPr lang="en-GB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Wingdings" panose="05000000000000000000" pitchFamily="2" charset="2"/>
              <a:buChar char=""/>
            </a:pPr>
            <a:r>
              <a:rPr lang="en-GB" sz="800" dirty="0">
                <a:solidFill>
                  <a:srgbClr val="00B050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Understand key safety principles; using equipment, moving and landing safely</a:t>
            </a:r>
            <a:endParaRPr lang="en-GB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Wingdings" panose="05000000000000000000" pitchFamily="2" charset="2"/>
              <a:buChar char=""/>
            </a:pPr>
            <a:r>
              <a:rPr lang="en-GB" sz="800" dirty="0">
                <a:solidFill>
                  <a:srgbClr val="00B050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Show an awareness of why exercise is good for their health</a:t>
            </a:r>
            <a:endParaRPr lang="en-GB" sz="1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Wingdings" panose="05000000000000000000" pitchFamily="2" charset="2"/>
              <a:buChar char=""/>
            </a:pPr>
            <a:r>
              <a:rPr lang="en-GB" sz="800" dirty="0">
                <a:solidFill>
                  <a:srgbClr val="00B050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Talk about how their bodies feel before, during and after exercise.</a:t>
            </a:r>
            <a:endParaRPr lang="en-GB" sz="800" dirty="0">
              <a:solidFill>
                <a:srgbClr val="00B09B"/>
              </a:solidFill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77BA4187-7515-44BE-B7A0-DA68F7878F3A}"/>
              </a:ext>
            </a:extLst>
          </p:cNvPr>
          <p:cNvSpPr txBox="1"/>
          <p:nvPr/>
        </p:nvSpPr>
        <p:spPr>
          <a:xfrm>
            <a:off x="6748485" y="88164"/>
            <a:ext cx="2482441" cy="2490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115000"/>
              </a:lnSpc>
              <a:buFont typeface="Wingdings" panose="05000000000000000000" pitchFamily="2" charset="2"/>
              <a:buChar char=""/>
            </a:pPr>
            <a:r>
              <a:rPr lang="en-GB" sz="800" dirty="0">
                <a:solidFill>
                  <a:srgbClr val="00B050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Work with a partner to plan and review work</a:t>
            </a:r>
            <a:endParaRPr lang="en-GB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Wingdings" panose="05000000000000000000" pitchFamily="2" charset="2"/>
              <a:buChar char=""/>
            </a:pPr>
            <a:r>
              <a:rPr lang="en-GB" sz="800" dirty="0">
                <a:solidFill>
                  <a:srgbClr val="00B050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Have the confidence to share their work and ideas and listen to others do the same</a:t>
            </a:r>
            <a:endParaRPr lang="en-GB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Wingdings" panose="05000000000000000000" pitchFamily="2" charset="2"/>
              <a:buChar char=""/>
            </a:pPr>
            <a:r>
              <a:rPr lang="en-GB" sz="800" dirty="0">
                <a:solidFill>
                  <a:srgbClr val="00B050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Support and encourage others with their work</a:t>
            </a:r>
            <a:endParaRPr lang="en-GB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Wingdings" panose="05000000000000000000" pitchFamily="2" charset="2"/>
              <a:buChar char=""/>
            </a:pPr>
            <a:r>
              <a:rPr lang="en-GB" sz="800" dirty="0">
                <a:solidFill>
                  <a:srgbClr val="00B050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With encouragement, persist when learning is challenging and understand the importance of practice</a:t>
            </a:r>
            <a:endParaRPr lang="en-GB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Wingdings" panose="05000000000000000000" pitchFamily="2" charset="2"/>
              <a:buChar char=""/>
            </a:pPr>
            <a:r>
              <a:rPr lang="en-GB" sz="800" dirty="0">
                <a:solidFill>
                  <a:srgbClr val="00B050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Work independently and have a range of strategies for accessing help when needed</a:t>
            </a:r>
            <a:endParaRPr lang="en-GB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Wingdings" panose="05000000000000000000" pitchFamily="2" charset="2"/>
              <a:buChar char=""/>
            </a:pPr>
            <a:r>
              <a:rPr lang="en-GB" sz="800" dirty="0">
                <a:solidFill>
                  <a:srgbClr val="00B050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Describe how their bodies change before, during and after exercise</a:t>
            </a:r>
            <a:endParaRPr lang="en-GB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Wingdings" panose="05000000000000000000" pitchFamily="2" charset="2"/>
              <a:buChar char=""/>
            </a:pPr>
            <a:r>
              <a:rPr lang="en-GB" sz="800" dirty="0">
                <a:solidFill>
                  <a:srgbClr val="00B050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Explain why it is important to warm up and cool down</a:t>
            </a:r>
            <a:endParaRPr lang="en-GB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4EA0F2F7-6F5F-4C65-8194-7497941752F4}"/>
              </a:ext>
            </a:extLst>
          </p:cNvPr>
          <p:cNvSpPr txBox="1"/>
          <p:nvPr/>
        </p:nvSpPr>
        <p:spPr>
          <a:xfrm>
            <a:off x="6943276" y="2938229"/>
            <a:ext cx="2247869" cy="19242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115000"/>
              </a:lnSpc>
              <a:buFont typeface="Wingdings" panose="05000000000000000000" pitchFamily="2" charset="2"/>
              <a:buChar char=""/>
            </a:pPr>
            <a:r>
              <a:rPr lang="en-GB" sz="800" dirty="0">
                <a:solidFill>
                  <a:srgbClr val="00B050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Co-operate with others on simple tasks and give and receive feedback</a:t>
            </a:r>
            <a:endParaRPr lang="en-GB" sz="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Wingdings" panose="05000000000000000000" pitchFamily="2" charset="2"/>
              <a:buChar char=""/>
            </a:pPr>
            <a:r>
              <a:rPr lang="en-GB" sz="800" dirty="0">
                <a:solidFill>
                  <a:srgbClr val="00B050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Work effectively in small groups where roles are clearly defined</a:t>
            </a:r>
            <a:endParaRPr lang="en-GB" sz="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Wingdings" panose="05000000000000000000" pitchFamily="2" charset="2"/>
              <a:buChar char=""/>
            </a:pPr>
            <a:r>
              <a:rPr lang="en-GB" sz="800" dirty="0">
                <a:solidFill>
                  <a:srgbClr val="00B050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Persevere with challenging tasks and react positively when things are difficult</a:t>
            </a:r>
            <a:endParaRPr lang="en-GB" sz="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Wingdings" panose="05000000000000000000" pitchFamily="2" charset="2"/>
              <a:buChar char=""/>
            </a:pPr>
            <a:r>
              <a:rPr lang="en-GB" sz="800" dirty="0">
                <a:solidFill>
                  <a:srgbClr val="00B050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Recognise when others are finding tasks challenging and provide support and encouragement</a:t>
            </a:r>
            <a:endParaRPr lang="en-GB" sz="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Wingdings" panose="05000000000000000000" pitchFamily="2" charset="2"/>
              <a:buChar char=""/>
            </a:pPr>
            <a:r>
              <a:rPr lang="en-GB" sz="800" dirty="0">
                <a:solidFill>
                  <a:srgbClr val="00B050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Recognise where they are with their learning and challenge themselves</a:t>
            </a:r>
            <a:endParaRPr lang="en-GB" sz="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D5BDB901-94DF-4636-82D1-5D18C35B29E6}"/>
              </a:ext>
            </a:extLst>
          </p:cNvPr>
          <p:cNvSpPr txBox="1"/>
          <p:nvPr/>
        </p:nvSpPr>
        <p:spPr>
          <a:xfrm>
            <a:off x="360668" y="2142393"/>
            <a:ext cx="2136928" cy="22073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115000"/>
              </a:lnSpc>
              <a:buFont typeface="Wingdings" panose="05000000000000000000" pitchFamily="2" charset="2"/>
              <a:buChar char=""/>
            </a:pPr>
            <a:r>
              <a:rPr lang="en-GB" sz="800" dirty="0">
                <a:solidFill>
                  <a:srgbClr val="00B050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Contribute to organising roles and responsibilities within a small group</a:t>
            </a:r>
            <a:endParaRPr lang="en-GB" sz="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Wingdings" panose="05000000000000000000" pitchFamily="2" charset="2"/>
              <a:buChar char=""/>
            </a:pPr>
            <a:r>
              <a:rPr lang="en-GB" sz="800" dirty="0">
                <a:solidFill>
                  <a:srgbClr val="00B050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Guide a small group through a simple task</a:t>
            </a:r>
            <a:endParaRPr lang="en-GB" sz="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Wingdings" panose="05000000000000000000" pitchFamily="2" charset="2"/>
              <a:buChar char=""/>
            </a:pPr>
            <a:r>
              <a:rPr lang="en-GB" sz="800" dirty="0">
                <a:solidFill>
                  <a:srgbClr val="00B050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Identify and describe their own strengths and weaknesses</a:t>
            </a:r>
            <a:endParaRPr lang="en-GB" sz="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Wingdings" panose="05000000000000000000" pitchFamily="2" charset="2"/>
              <a:buChar char=""/>
            </a:pPr>
            <a:r>
              <a:rPr lang="en-GB" sz="800" dirty="0">
                <a:solidFill>
                  <a:srgbClr val="00B050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Set appropriate and challenging targets for themselves</a:t>
            </a:r>
            <a:endParaRPr lang="en-GB" sz="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Wingdings" panose="05000000000000000000" pitchFamily="2" charset="2"/>
              <a:buChar char=""/>
            </a:pPr>
            <a:r>
              <a:rPr lang="en-GB" sz="800" dirty="0">
                <a:solidFill>
                  <a:srgbClr val="00B050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Select and perform their own warm up and cool down activities, appropriate to the activity</a:t>
            </a:r>
          </a:p>
          <a:p>
            <a:pPr marL="342900" lvl="0" indent="-342900">
              <a:lnSpc>
                <a:spcPct val="115000"/>
              </a:lnSpc>
              <a:buFont typeface="Wingdings" panose="05000000000000000000" pitchFamily="2" charset="2"/>
              <a:buChar char=""/>
            </a:pPr>
            <a:r>
              <a:rPr lang="en-GB" sz="800" dirty="0">
                <a:solidFill>
                  <a:srgbClr val="00B050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Explain how different activities help to develop the different components of fitness</a:t>
            </a:r>
            <a:endParaRPr lang="en-GB" sz="7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B5546DF2-B471-4662-9BDB-B8E1293711EB}"/>
              </a:ext>
            </a:extLst>
          </p:cNvPr>
          <p:cNvSpPr txBox="1"/>
          <p:nvPr/>
        </p:nvSpPr>
        <p:spPr>
          <a:xfrm>
            <a:off x="3725" y="4349792"/>
            <a:ext cx="2351133" cy="19430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115000"/>
              </a:lnSpc>
              <a:buFont typeface="Wingdings" panose="05000000000000000000" pitchFamily="2" charset="2"/>
              <a:buChar char=""/>
            </a:pPr>
            <a:r>
              <a:rPr lang="en-GB" sz="700" dirty="0">
                <a:solidFill>
                  <a:srgbClr val="00B050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Receive constructive feedback and use it to improve their performance</a:t>
            </a:r>
            <a:endParaRPr lang="en-GB" sz="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Wingdings" panose="05000000000000000000" pitchFamily="2" charset="2"/>
              <a:buChar char=""/>
            </a:pPr>
            <a:r>
              <a:rPr lang="en-GB" sz="700" dirty="0">
                <a:solidFill>
                  <a:srgbClr val="00B050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Give feedback in a constructive and sensitive manner to improve their own performance and that of others</a:t>
            </a:r>
            <a:endParaRPr lang="en-GB" sz="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Wingdings" panose="05000000000000000000" pitchFamily="2" charset="2"/>
              <a:buChar char=""/>
            </a:pPr>
            <a:r>
              <a:rPr lang="en-GB" sz="700" dirty="0">
                <a:solidFill>
                  <a:srgbClr val="00B050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Challenge feedback appropriately and express a different perspective</a:t>
            </a:r>
            <a:endParaRPr lang="en-GB" sz="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Wingdings" panose="05000000000000000000" pitchFamily="2" charset="2"/>
              <a:buChar char=""/>
            </a:pPr>
            <a:r>
              <a:rPr lang="en-GB" sz="700" dirty="0">
                <a:solidFill>
                  <a:srgbClr val="00B050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Negotiate and collaborate effectively with others in a range of contexts</a:t>
            </a:r>
            <a:endParaRPr lang="en-GB" sz="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Wingdings" panose="05000000000000000000" pitchFamily="2" charset="2"/>
              <a:buChar char=""/>
            </a:pPr>
            <a:r>
              <a:rPr lang="en-GB" sz="700" dirty="0">
                <a:solidFill>
                  <a:srgbClr val="00B050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Plan simple activities for themselves and others that will enable them to improve their fitness or specific aspects of their performance</a:t>
            </a:r>
            <a:endParaRPr lang="en-GB" sz="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Wingdings" panose="05000000000000000000" pitchFamily="2" charset="2"/>
              <a:buChar char=""/>
            </a:pPr>
            <a:r>
              <a:rPr lang="en-GB" sz="700" dirty="0">
                <a:solidFill>
                  <a:srgbClr val="00B050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Identify the possible dangers when planning an activity</a:t>
            </a:r>
            <a:endParaRPr lang="en-GB" sz="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0482264E-D619-4C8F-8D66-02FE9CA43A02}"/>
              </a:ext>
            </a:extLst>
          </p:cNvPr>
          <p:cNvSpPr txBox="1"/>
          <p:nvPr/>
        </p:nvSpPr>
        <p:spPr>
          <a:xfrm>
            <a:off x="5617856" y="5514163"/>
            <a:ext cx="3526144" cy="13579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115000"/>
              </a:lnSpc>
              <a:buFont typeface="Wingdings" panose="05000000000000000000" pitchFamily="2" charset="2"/>
              <a:buChar char=""/>
            </a:pPr>
            <a:r>
              <a:rPr lang="en-GB" sz="800" dirty="0">
                <a:solidFill>
                  <a:srgbClr val="00B050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Lead a group to achieve a successful outcome in a range of different activities</a:t>
            </a:r>
            <a:endParaRPr lang="en-GB" sz="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Wingdings" panose="05000000000000000000" pitchFamily="2" charset="2"/>
              <a:buChar char=""/>
            </a:pPr>
            <a:r>
              <a:rPr lang="en-GB" sz="800" dirty="0">
                <a:solidFill>
                  <a:srgbClr val="00B050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Involve and motivate others to perform better</a:t>
            </a:r>
            <a:endParaRPr lang="en-GB" sz="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Wingdings" panose="05000000000000000000" pitchFamily="2" charset="2"/>
              <a:buChar char=""/>
            </a:pPr>
            <a:r>
              <a:rPr lang="en-GB" sz="800" dirty="0">
                <a:solidFill>
                  <a:srgbClr val="00B050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Create their own learning plan and revise it where necessary</a:t>
            </a:r>
            <a:endParaRPr lang="en-GB" sz="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Wingdings" panose="05000000000000000000" pitchFamily="2" charset="2"/>
              <a:buChar char=""/>
            </a:pPr>
            <a:r>
              <a:rPr lang="en-GB" sz="800" dirty="0">
                <a:solidFill>
                  <a:srgbClr val="00B050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Make appropriate decisions about how to further their own learning and that of others</a:t>
            </a:r>
            <a:endParaRPr lang="en-GB" sz="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"/>
            </a:pPr>
            <a:r>
              <a:rPr lang="en-GB" sz="800" dirty="0">
                <a:solidFill>
                  <a:srgbClr val="00B050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Explain how different individuals need different types and levels of fitness to be more effective in their activity / role / event</a:t>
            </a:r>
            <a:endParaRPr lang="en-GB" sz="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1" name="Picture 40">
            <a:extLst>
              <a:ext uri="{FF2B5EF4-FFF2-40B4-BE49-F238E27FC236}">
                <a16:creationId xmlns:a16="http://schemas.microsoft.com/office/drawing/2014/main" id="{F0665905-573F-49F5-95E9-F543B3B5DFC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02172" y="398699"/>
            <a:ext cx="583212" cy="561876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05B0B4EE-1F93-4209-8166-ED5A8FD59FE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86011" y="416612"/>
            <a:ext cx="563634" cy="563634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3007F96F-5A83-4D58-AABB-4BF9C9F7516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504571" y="3481163"/>
            <a:ext cx="606859" cy="606859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C9085B01-4CAE-4194-9327-F5A7DA284F73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-26601" y="2578505"/>
            <a:ext cx="550044" cy="546711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E9D4A652-415D-464C-BD29-CC92B3C48941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224454" y="5113067"/>
            <a:ext cx="550044" cy="550044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EAD68BDB-A68B-45F4-A5AD-B3A4229BC402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098332" y="5563278"/>
            <a:ext cx="604684" cy="604684"/>
          </a:xfrm>
          <a:prstGeom prst="rect">
            <a:avLst/>
          </a:prstGeom>
        </p:spPr>
      </p:pic>
      <p:pic>
        <p:nvPicPr>
          <p:cNvPr id="91" name="Graphic 90" descr="Soccer">
            <a:extLst>
              <a:ext uri="{FF2B5EF4-FFF2-40B4-BE49-F238E27FC236}">
                <a16:creationId xmlns:a16="http://schemas.microsoft.com/office/drawing/2014/main" id="{71517761-6129-4140-B179-D3757755D8D9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1048891" y="541462"/>
            <a:ext cx="761231" cy="761231"/>
          </a:xfrm>
          <a:prstGeom prst="rect">
            <a:avLst/>
          </a:prstGeom>
        </p:spPr>
      </p:pic>
      <p:pic>
        <p:nvPicPr>
          <p:cNvPr id="93" name="Graphic 92" descr="Sport balls">
            <a:extLst>
              <a:ext uri="{FF2B5EF4-FFF2-40B4-BE49-F238E27FC236}">
                <a16:creationId xmlns:a16="http://schemas.microsoft.com/office/drawing/2014/main" id="{EB2B7F66-9371-4F13-9A69-405053B22848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3391612" y="3777704"/>
            <a:ext cx="914400" cy="914400"/>
          </a:xfrm>
          <a:prstGeom prst="rect">
            <a:avLst/>
          </a:prstGeom>
        </p:spPr>
      </p:pic>
      <p:pic>
        <p:nvPicPr>
          <p:cNvPr id="95" name="Graphic 94" descr="Swimming">
            <a:extLst>
              <a:ext uri="{FF2B5EF4-FFF2-40B4-BE49-F238E27FC236}">
                <a16:creationId xmlns:a16="http://schemas.microsoft.com/office/drawing/2014/main" id="{840CB336-6621-4B64-B808-8860FC9BEB9E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5282700" y="3857948"/>
            <a:ext cx="914400" cy="914400"/>
          </a:xfrm>
          <a:prstGeom prst="rect">
            <a:avLst/>
          </a:prstGeom>
        </p:spPr>
      </p:pic>
      <p:pic>
        <p:nvPicPr>
          <p:cNvPr id="97" name="Graphic 96" descr="Yoga">
            <a:extLst>
              <a:ext uri="{FF2B5EF4-FFF2-40B4-BE49-F238E27FC236}">
                <a16:creationId xmlns:a16="http://schemas.microsoft.com/office/drawing/2014/main" id="{003E12B0-8007-49EA-8834-2970CBEA985E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1"/>
              </a:ext>
            </a:extLst>
          </a:blip>
          <a:stretch>
            <a:fillRect/>
          </a:stretch>
        </p:blipFill>
        <p:spPr>
          <a:xfrm>
            <a:off x="4227904" y="5601444"/>
            <a:ext cx="709185" cy="709185"/>
          </a:xfrm>
          <a:prstGeom prst="rect">
            <a:avLst/>
          </a:prstGeom>
        </p:spPr>
      </p:pic>
      <p:pic>
        <p:nvPicPr>
          <p:cNvPr id="99" name="Graphic 98" descr="Soccer Goal">
            <a:extLst>
              <a:ext uri="{FF2B5EF4-FFF2-40B4-BE49-F238E27FC236}">
                <a16:creationId xmlns:a16="http://schemas.microsoft.com/office/drawing/2014/main" id="{493CBE49-6FDF-4519-8336-FD08859D0CF5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3"/>
              </a:ext>
            </a:extLst>
          </a:blip>
          <a:stretch>
            <a:fillRect/>
          </a:stretch>
        </p:blipFill>
        <p:spPr>
          <a:xfrm>
            <a:off x="2552175" y="2170504"/>
            <a:ext cx="914400" cy="914400"/>
          </a:xfrm>
          <a:prstGeom prst="rect">
            <a:avLst/>
          </a:prstGeom>
        </p:spPr>
      </p:pic>
      <p:pic>
        <p:nvPicPr>
          <p:cNvPr id="101" name="Graphic 100" descr="Dancing">
            <a:extLst>
              <a:ext uri="{FF2B5EF4-FFF2-40B4-BE49-F238E27FC236}">
                <a16:creationId xmlns:a16="http://schemas.microsoft.com/office/drawing/2014/main" id="{4C5AFA74-B476-43C0-A7CB-6943916377AF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5"/>
              </a:ext>
            </a:extLst>
          </a:blip>
          <a:stretch>
            <a:fillRect/>
          </a:stretch>
        </p:blipFill>
        <p:spPr>
          <a:xfrm>
            <a:off x="5348003" y="2209108"/>
            <a:ext cx="843753" cy="843753"/>
          </a:xfrm>
          <a:prstGeom prst="rect">
            <a:avLst/>
          </a:prstGeom>
        </p:spPr>
      </p:pic>
      <p:pic>
        <p:nvPicPr>
          <p:cNvPr id="103" name="Graphic 102" descr="Cycling">
            <a:extLst>
              <a:ext uri="{FF2B5EF4-FFF2-40B4-BE49-F238E27FC236}">
                <a16:creationId xmlns:a16="http://schemas.microsoft.com/office/drawing/2014/main" id="{B42AADB8-4464-4637-8E8E-0313C29770C4}"/>
              </a:ext>
            </a:extLst>
          </p:cNvPr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7"/>
              </a:ext>
            </a:extLst>
          </a:blip>
          <a:stretch>
            <a:fillRect/>
          </a:stretch>
        </p:blipFill>
        <p:spPr>
          <a:xfrm>
            <a:off x="5542089" y="464878"/>
            <a:ext cx="760329" cy="760329"/>
          </a:xfrm>
          <a:prstGeom prst="rect">
            <a:avLst/>
          </a:prstGeom>
        </p:spPr>
      </p:pic>
      <p:pic>
        <p:nvPicPr>
          <p:cNvPr id="105" name="Graphic 104" descr="Meditation">
            <a:extLst>
              <a:ext uri="{FF2B5EF4-FFF2-40B4-BE49-F238E27FC236}">
                <a16:creationId xmlns:a16="http://schemas.microsoft.com/office/drawing/2014/main" id="{D651DA58-BA8E-41EE-94EB-F80080CCBA10}"/>
              </a:ext>
            </a:extLst>
          </p:cNvPr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8114389" y="2307705"/>
            <a:ext cx="679326" cy="679326"/>
          </a:xfrm>
          <a:prstGeom prst="rect">
            <a:avLst/>
          </a:prstGeom>
        </p:spPr>
      </p:pic>
      <p:pic>
        <p:nvPicPr>
          <p:cNvPr id="109" name="Picture 108" descr="A picture containing logo&#10;&#10;Description automatically generated">
            <a:extLst>
              <a:ext uri="{FF2B5EF4-FFF2-40B4-BE49-F238E27FC236}">
                <a16:creationId xmlns:a16="http://schemas.microsoft.com/office/drawing/2014/main" id="{95570161-4319-435E-B11A-C99EB61C368F}"/>
              </a:ext>
            </a:extLst>
          </p:cNvPr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0501" y="2303313"/>
            <a:ext cx="1024217" cy="591363"/>
          </a:xfrm>
          <a:prstGeom prst="rect">
            <a:avLst/>
          </a:prstGeom>
        </p:spPr>
      </p:pic>
      <p:pic>
        <p:nvPicPr>
          <p:cNvPr id="40" name="Picture 39" descr="Image result for sunnybank primary school">
            <a:extLst>
              <a:ext uri="{FF2B5EF4-FFF2-40B4-BE49-F238E27FC236}">
                <a16:creationId xmlns:a16="http://schemas.microsoft.com/office/drawing/2014/main" id="{C13DD55E-56E5-4E12-AA65-53BE27812F07}"/>
              </a:ext>
            </a:extLst>
          </p:cNvPr>
          <p:cNvPicPr/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082" y="141916"/>
            <a:ext cx="1028700" cy="76962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46202375"/>
      </p:ext>
    </p:extLst>
  </p:cSld>
  <p:clrMapOvr>
    <a:masterClrMapping/>
  </p:clrMapOvr>
</p:sld>
</file>

<file path=ppt/theme/theme1.xml><?xml version="1.0" encoding="utf-8"?>
<a:theme xmlns:a="http://schemas.openxmlformats.org/drawingml/2006/main" name="Template PresentationGo">
  <a:themeElements>
    <a:clrScheme name="PGO2">
      <a:dk1>
        <a:sysClr val="windowText" lastClr="000000"/>
      </a:dk1>
      <a:lt1>
        <a:sysClr val="window" lastClr="FFFFFF"/>
      </a:lt1>
      <a:dk2>
        <a:srgbClr val="063951"/>
      </a:dk2>
      <a:lt2>
        <a:srgbClr val="D3D3D3"/>
      </a:lt2>
      <a:accent1>
        <a:srgbClr val="3A5C84"/>
      </a:accent1>
      <a:accent2>
        <a:srgbClr val="F7931F"/>
      </a:accent2>
      <a:accent3>
        <a:srgbClr val="4CC1EF"/>
      </a:accent3>
      <a:accent4>
        <a:srgbClr val="FFCC4C"/>
      </a:accent4>
      <a:accent5>
        <a:srgbClr val="C13018"/>
      </a:accent5>
      <a:accent6>
        <a:srgbClr val="A2B969"/>
      </a:accent6>
      <a:hlink>
        <a:srgbClr val="6C2B43"/>
      </a:hlink>
      <a:folHlink>
        <a:srgbClr val="6C2B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plate PresentationGo Dark">
  <a:themeElements>
    <a:clrScheme name="PGO2">
      <a:dk1>
        <a:sysClr val="windowText" lastClr="000000"/>
      </a:dk1>
      <a:lt1>
        <a:sysClr val="window" lastClr="FFFFFF"/>
      </a:lt1>
      <a:dk2>
        <a:srgbClr val="063951"/>
      </a:dk2>
      <a:lt2>
        <a:srgbClr val="D3D3D3"/>
      </a:lt2>
      <a:accent1>
        <a:srgbClr val="3A5C84"/>
      </a:accent1>
      <a:accent2>
        <a:srgbClr val="F7931F"/>
      </a:accent2>
      <a:accent3>
        <a:srgbClr val="4CC1EF"/>
      </a:accent3>
      <a:accent4>
        <a:srgbClr val="FFCC4C"/>
      </a:accent4>
      <a:accent5>
        <a:srgbClr val="C13018"/>
      </a:accent5>
      <a:accent6>
        <a:srgbClr val="A2B969"/>
      </a:accent6>
      <a:hlink>
        <a:srgbClr val="6C2B43"/>
      </a:hlink>
      <a:folHlink>
        <a:srgbClr val="6C2B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TEMPLATE-PGO(16_9)</Template>
  <TotalTime>0</TotalTime>
  <Words>1123</Words>
  <Application>Microsoft Office PowerPoint</Application>
  <PresentationFormat>On-screen Show (4:3)</PresentationFormat>
  <Paragraphs>97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</vt:i4>
      </vt:variant>
    </vt:vector>
  </HeadingPairs>
  <TitlesOfParts>
    <vt:vector size="13" baseType="lpstr">
      <vt:lpstr>Arial</vt:lpstr>
      <vt:lpstr>Calibri</vt:lpstr>
      <vt:lpstr>Calibri Light</vt:lpstr>
      <vt:lpstr>Comic Sans MS</vt:lpstr>
      <vt:lpstr>Helvetica</vt:lpstr>
      <vt:lpstr>Open Sans</vt:lpstr>
      <vt:lpstr>Wingdings</vt:lpstr>
      <vt:lpstr>Template PresentationGo</vt:lpstr>
      <vt:lpstr>Template PresentationGo Dark</vt:lpstr>
      <vt:lpstr>Custom Design</vt:lpstr>
      <vt:lpstr>Physical Progression in PE</vt:lpstr>
      <vt:lpstr>Cognitive Progression in PE</vt:lpstr>
      <vt:lpstr>Socio-Emotional Progression in PE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Road Map Timeline</dc:title>
  <dc:creator>PresentationGO.com</dc:creator>
  <dc:description>© Copyright PresentationGO.com</dc:description>
  <cp:lastModifiedBy>Claire Greenaway</cp:lastModifiedBy>
  <cp:revision>29</cp:revision>
  <dcterms:created xsi:type="dcterms:W3CDTF">2014-11-26T05:14:11Z</dcterms:created>
  <dcterms:modified xsi:type="dcterms:W3CDTF">2020-12-15T12:08:04Z</dcterms:modified>
  <cp:category>Charts &amp; Diagrams</cp:category>
</cp:coreProperties>
</file>