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 id="2147483669" r:id="rId5"/>
    <p:sldMasterId id="2147483687" r:id="rId6"/>
  </p:sldMasterIdLst>
  <p:notesMasterIdLst>
    <p:notesMasterId r:id="rId51"/>
  </p:notesMasterIdLst>
  <p:sldIdLst>
    <p:sldId id="287" r:id="rId7"/>
    <p:sldId id="288" r:id="rId8"/>
    <p:sldId id="302" r:id="rId9"/>
    <p:sldId id="256" r:id="rId10"/>
    <p:sldId id="259" r:id="rId11"/>
    <p:sldId id="289" r:id="rId12"/>
    <p:sldId id="271" r:id="rId13"/>
    <p:sldId id="272" r:id="rId14"/>
    <p:sldId id="273" r:id="rId15"/>
    <p:sldId id="274" r:id="rId16"/>
    <p:sldId id="275" r:id="rId17"/>
    <p:sldId id="276" r:id="rId18"/>
    <p:sldId id="277" r:id="rId19"/>
    <p:sldId id="267" r:id="rId20"/>
    <p:sldId id="278" r:id="rId21"/>
    <p:sldId id="279" r:id="rId22"/>
    <p:sldId id="280" r:id="rId23"/>
    <p:sldId id="281" r:id="rId24"/>
    <p:sldId id="282" r:id="rId25"/>
    <p:sldId id="283" r:id="rId26"/>
    <p:sldId id="284" r:id="rId27"/>
    <p:sldId id="285" r:id="rId28"/>
    <p:sldId id="286" r:id="rId29"/>
    <p:sldId id="290" r:id="rId30"/>
    <p:sldId id="311" r:id="rId31"/>
    <p:sldId id="303" r:id="rId32"/>
    <p:sldId id="304" r:id="rId33"/>
    <p:sldId id="305" r:id="rId34"/>
    <p:sldId id="306" r:id="rId35"/>
    <p:sldId id="307" r:id="rId36"/>
    <p:sldId id="308" r:id="rId37"/>
    <p:sldId id="309" r:id="rId38"/>
    <p:sldId id="310" r:id="rId39"/>
    <p:sldId id="291" r:id="rId40"/>
    <p:sldId id="292" r:id="rId41"/>
    <p:sldId id="293" r:id="rId42"/>
    <p:sldId id="294" r:id="rId43"/>
    <p:sldId id="295" r:id="rId44"/>
    <p:sldId id="296" r:id="rId45"/>
    <p:sldId id="297" r:id="rId46"/>
    <p:sldId id="298" r:id="rId47"/>
    <p:sldId id="299" r:id="rId48"/>
    <p:sldId id="300" r:id="rId49"/>
    <p:sldId id="301" r:id="rId5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2BB733-3538-5A82-220C-4B8719718350}" v="14" dt="2023-10-09T18:58:18.3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979" autoAdjust="0"/>
  </p:normalViewPr>
  <p:slideViewPr>
    <p:cSldViewPr snapToGrid="0">
      <p:cViewPr varScale="1">
        <p:scale>
          <a:sx n="75" d="100"/>
          <a:sy n="75" d="100"/>
        </p:scale>
        <p:origin x="32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microsoft.com/office/2015/10/relationships/revisionInfo" Target="revisionInfo.xml"/><Relationship Id="rId8" Type="http://schemas.openxmlformats.org/officeDocument/2006/relationships/slide" Target="slides/slide2.xml"/><Relationship Id="rId51" Type="http://schemas.openxmlformats.org/officeDocument/2006/relationships/notesMaster" Target="notesMasters/notesMaster1.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D69621-C1BB-4150-AB54-A36758910023}" type="datetimeFigureOut">
              <a:rPr lang="en-GB" smtClean="0"/>
              <a:t>15/03/2024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BD14D5-1470-444D-8105-0DDD2B4ACD3E}" type="slidenum">
              <a:rPr lang="en-GB" smtClean="0"/>
              <a:t>‹#›</a:t>
            </a:fld>
            <a:endParaRPr lang="en-GB"/>
          </a:p>
        </p:txBody>
      </p:sp>
    </p:spTree>
    <p:extLst>
      <p:ext uri="{BB962C8B-B14F-4D97-AF65-F5344CB8AC3E}">
        <p14:creationId xmlns:p14="http://schemas.microsoft.com/office/powerpoint/2010/main" val="3104186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Reading is necessary to learn</a:t>
            </a:r>
            <a:r>
              <a:rPr lang="en-GB" baseline="0" dirty="0"/>
              <a:t> well –in </a:t>
            </a:r>
            <a:r>
              <a:rPr lang="en-GB" dirty="0"/>
              <a:t>every other subject.</a:t>
            </a:r>
            <a:r>
              <a:rPr lang="en-GB" baseline="0" dirty="0"/>
              <a:t> The biggest impact and the most powerful way parents can support children’s learning is encouraging them to read at home.</a:t>
            </a:r>
          </a:p>
          <a:p>
            <a:pPr marL="171450" indent="-171450">
              <a:buFontTx/>
              <a:buChar char="-"/>
            </a:pPr>
            <a:r>
              <a:rPr lang="en-GB" dirty="0"/>
              <a:t>Children</a:t>
            </a:r>
            <a:r>
              <a:rPr lang="en-GB" baseline="0" dirty="0"/>
              <a:t> need vocabulary to learn. The more words that children know the better they will learn. Children who read have a more extensive vocabulary and learn in all subjects better.</a:t>
            </a:r>
          </a:p>
          <a:p>
            <a:pPr marL="171450" indent="-171450">
              <a:buFontTx/>
              <a:buChar char="-"/>
            </a:pPr>
            <a:r>
              <a:rPr lang="en-GB" baseline="0" dirty="0"/>
              <a:t>When children have a love of reading, they enjoy reading, and are happy. They really can explore the world real and imagined, expand their imaginations and therefore their creativity, which is so vital in the ever changing world that they will grow into. </a:t>
            </a:r>
            <a:endParaRPr lang="en-GB" dirty="0"/>
          </a:p>
        </p:txBody>
      </p:sp>
      <p:sp>
        <p:nvSpPr>
          <p:cNvPr id="4" name="Slide Number Placeholder 3"/>
          <p:cNvSpPr>
            <a:spLocks noGrp="1"/>
          </p:cNvSpPr>
          <p:nvPr>
            <p:ph type="sldNum" sz="quarter" idx="10"/>
          </p:nvPr>
        </p:nvSpPr>
        <p:spPr/>
        <p:txBody>
          <a:bodyPr/>
          <a:lstStyle/>
          <a:p>
            <a:fld id="{00BD14D5-1470-444D-8105-0DDD2B4ACD3E}" type="slidenum">
              <a:rPr lang="en-GB" smtClean="0"/>
              <a:t>5</a:t>
            </a:fld>
            <a:endParaRPr lang="en-GB"/>
          </a:p>
        </p:txBody>
      </p:sp>
    </p:spTree>
    <p:extLst>
      <p:ext uri="{BB962C8B-B14F-4D97-AF65-F5344CB8AC3E}">
        <p14:creationId xmlns:p14="http://schemas.microsoft.com/office/powerpoint/2010/main" val="9269836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Emporium - </a:t>
            </a:r>
            <a:r>
              <a:rPr lang="en-GB" sz="1200" b="0" i="0" u="none" strike="noStrike" kern="1200" baseline="0" dirty="0" smtClean="0">
                <a:solidFill>
                  <a:schemeClr val="tx1"/>
                </a:solidFill>
                <a:latin typeface="+mn-lt"/>
                <a:ea typeface="+mn-ea"/>
                <a:cs typeface="+mn-cs"/>
              </a:rPr>
              <a:t>a store offering a wide variety of goods). 	</a:t>
            </a:r>
          </a:p>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99350EF-F4C2-4D42-BC06-AA9FB1776A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2338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err="1" smtClean="0">
                <a:solidFill>
                  <a:schemeClr val="tx1"/>
                </a:solidFill>
                <a:latin typeface="+mn-lt"/>
                <a:ea typeface="+mn-ea"/>
                <a:cs typeface="+mn-cs"/>
              </a:rPr>
              <a:t>ency</a:t>
            </a:r>
            <a:r>
              <a:rPr lang="en-GB" sz="1200" b="0" i="0" u="none" strike="noStrike" kern="1200" baseline="0" dirty="0" smtClean="0">
                <a:solidFill>
                  <a:schemeClr val="tx1"/>
                </a:solidFill>
                <a:latin typeface="+mn-lt"/>
                <a:ea typeface="+mn-ea"/>
                <a:cs typeface="+mn-cs"/>
              </a:rPr>
              <a:t>, modelling expression. 	</a:t>
            </a:r>
          </a:p>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99350EF-F4C2-4D42-BC06-AA9FB1776A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9999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Teacher note: Make it clear to the children that their predictions and inferences are </a:t>
            </a:r>
            <a:r>
              <a:rPr lang="en-GB" sz="1200" b="0" i="1" u="none" strike="noStrike" kern="1200" baseline="0" dirty="0" smtClean="0">
                <a:solidFill>
                  <a:schemeClr val="tx1"/>
                </a:solidFill>
                <a:latin typeface="+mn-lt"/>
                <a:ea typeface="+mn-ea"/>
                <a:cs typeface="+mn-cs"/>
              </a:rPr>
              <a:t>always </a:t>
            </a:r>
            <a:r>
              <a:rPr lang="en-GB" sz="1200" b="0" i="0" u="none" strike="noStrike" kern="1200" baseline="0" dirty="0" smtClean="0">
                <a:solidFill>
                  <a:schemeClr val="tx1"/>
                </a:solidFill>
                <a:latin typeface="+mn-lt"/>
                <a:ea typeface="+mn-ea"/>
                <a:cs typeface="+mn-cs"/>
              </a:rPr>
              <a:t>linked to textual evidence. </a:t>
            </a:r>
          </a:p>
          <a:p>
            <a:r>
              <a:rPr lang="en-GB" sz="1200" b="0" i="0" u="none" strike="noStrike" kern="1200" baseline="0" dirty="0" smtClean="0">
                <a:solidFill>
                  <a:schemeClr val="tx1"/>
                </a:solidFill>
                <a:latin typeface="+mn-lt"/>
                <a:ea typeface="+mn-ea"/>
                <a:cs typeface="+mn-cs"/>
              </a:rPr>
              <a:t>Reference the Text: Text Mark the following significant words and phrases that help us make inferences and predictions about this: </a:t>
            </a:r>
            <a:r>
              <a:rPr lang="en-GB" sz="1200" b="0" i="1" u="none" strike="noStrike" kern="1200" baseline="0" dirty="0" smtClean="0">
                <a:solidFill>
                  <a:schemeClr val="tx1"/>
                </a:solidFill>
                <a:latin typeface="+mn-lt"/>
                <a:ea typeface="+mn-ea"/>
                <a:cs typeface="+mn-cs"/>
              </a:rPr>
              <a:t>‘entranced’, ‘No one had ever seen a spectacle such as this’, ‘examined the tips of their fingers’, ‘to find out what was waiting’. </a:t>
            </a:r>
            <a:r>
              <a:rPr lang="en-GB" sz="1200" b="0" i="0" u="none" strike="noStrike" kern="1200" baseline="0" dirty="0" smtClean="0">
                <a:solidFill>
                  <a:schemeClr val="tx1"/>
                </a:solidFill>
                <a:latin typeface="+mn-lt"/>
                <a:ea typeface="+mn-ea"/>
                <a:cs typeface="+mn-cs"/>
              </a:rPr>
              <a:t>Model Text Marking the evidence and underlining new vocabulary. Think Aloud as you consider the evidence. Complete the Lesson 1: Teacher Model, demonstrating Inference and Prediction. 	</a:t>
            </a:r>
          </a:p>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99350EF-F4C2-4D42-BC06-AA9FB1776A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19740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smtClean="0">
                <a:solidFill>
                  <a:schemeClr val="tx1"/>
                </a:solidFill>
                <a:latin typeface="+mn-lt"/>
                <a:ea typeface="+mn-ea"/>
                <a:cs typeface="+mn-cs"/>
              </a:rPr>
              <a:t>If children are struggling to find evidence, consider </a:t>
            </a:r>
            <a:r>
              <a:rPr lang="en-GB" sz="1200" b="0" i="1" u="none" strike="noStrike" kern="1200" baseline="0" dirty="0" smtClean="0">
                <a:solidFill>
                  <a:schemeClr val="tx1"/>
                </a:solidFill>
                <a:latin typeface="+mn-lt"/>
                <a:ea typeface="+mn-ea"/>
                <a:cs typeface="+mn-cs"/>
              </a:rPr>
              <a:t>‘the shop from nowhere arrived’, ‘place was abuzz with rumour and hearsay’, ‘curious crowd…mysterious building’, ‘sparkles strangely in the light’, ‘darkened windows’, fine gold gate turned to dust’, ‘watched a dove as it emerged’, ‘message in dazzling firework sparks and shimmers’, ‘the shop had vanished’, ‘a stranger arrived’,’ all trace of these strange events faded’, ‘couldn’t find a single person who…’, ‘had no memory of anything’ </a:t>
            </a:r>
            <a:r>
              <a:rPr lang="en-GB" sz="1200" b="0" i="0" u="none" strike="noStrike" kern="1200" baseline="0" dirty="0" smtClean="0">
                <a:solidFill>
                  <a:schemeClr val="tx1"/>
                </a:solidFill>
                <a:latin typeface="+mn-lt"/>
                <a:ea typeface="+mn-ea"/>
                <a:cs typeface="+mn-cs"/>
              </a:rPr>
              <a:t>etc. What does this tell us, and what predictions could we make about the story? Teacher to feedback. 	</a:t>
            </a:r>
          </a:p>
          <a:p>
            <a:endParaRPr lang="en-GB" dirty="0" smtClean="0"/>
          </a:p>
          <a:p>
            <a:r>
              <a:rPr lang="fr-FR" sz="1200" b="0" i="0" u="none" strike="noStrike" kern="1200" baseline="0" dirty="0" smtClean="0">
                <a:solidFill>
                  <a:schemeClr val="tx1"/>
                </a:solidFill>
                <a:latin typeface="+mn-lt"/>
                <a:ea typeface="+mn-ea"/>
                <a:cs typeface="+mn-cs"/>
              </a:rPr>
              <a:t>Acceptable Point(s) Anchor Question A: </a:t>
            </a:r>
          </a:p>
          <a:p>
            <a:r>
              <a:rPr lang="en-GB" sz="1200" b="0" i="0" u="none" strike="noStrike" kern="1200" baseline="0" dirty="0" smtClean="0">
                <a:solidFill>
                  <a:schemeClr val="tx1"/>
                </a:solidFill>
                <a:latin typeface="+mn-lt"/>
                <a:ea typeface="+mn-ea"/>
                <a:cs typeface="+mn-cs"/>
              </a:rPr>
              <a:t>• any reference to the shop appearing from nowhere and vanishing just as easily </a:t>
            </a:r>
          </a:p>
          <a:p>
            <a:r>
              <a:rPr lang="en-GB" sz="1200" b="0" i="0" u="none" strike="noStrike" kern="1200" baseline="0" dirty="0" smtClean="0">
                <a:solidFill>
                  <a:schemeClr val="tx1"/>
                </a:solidFill>
                <a:latin typeface="+mn-lt"/>
                <a:ea typeface="+mn-ea"/>
                <a:cs typeface="+mn-cs"/>
              </a:rPr>
              <a:t>• raised curiosity in the town people – considered it to be a mysterious building </a:t>
            </a:r>
          </a:p>
          <a:p>
            <a:r>
              <a:rPr lang="en-GB" sz="1200" b="0" i="0" u="none" strike="noStrike" kern="1200" baseline="0" dirty="0" smtClean="0">
                <a:solidFill>
                  <a:schemeClr val="tx1"/>
                </a:solidFill>
                <a:latin typeface="+mn-lt"/>
                <a:ea typeface="+mn-ea"/>
                <a:cs typeface="+mn-cs"/>
              </a:rPr>
              <a:t>• unusual happenings – the gate turns to dust – fireworks spell out the shop’s name etc. </a:t>
            </a:r>
          </a:p>
          <a:p>
            <a:r>
              <a:rPr lang="en-GB" sz="1200" b="0" i="0" u="none" strike="noStrike" kern="1200" baseline="0" dirty="0" smtClean="0">
                <a:solidFill>
                  <a:schemeClr val="tx1"/>
                </a:solidFill>
                <a:latin typeface="+mn-lt"/>
                <a:ea typeface="+mn-ea"/>
                <a:cs typeface="+mn-cs"/>
              </a:rPr>
              <a:t>• the darkened windows provide a sense of mystery </a:t>
            </a:r>
          </a:p>
          <a:p>
            <a:r>
              <a:rPr lang="en-GB" sz="1200" b="0" i="0" u="none" strike="noStrike" kern="1200" baseline="0" dirty="0" smtClean="0">
                <a:solidFill>
                  <a:schemeClr val="tx1"/>
                </a:solidFill>
                <a:latin typeface="+mn-lt"/>
                <a:ea typeface="+mn-ea"/>
                <a:cs typeface="+mn-cs"/>
              </a:rPr>
              <a:t>• dove detail hints at magic </a:t>
            </a:r>
          </a:p>
          <a:p>
            <a:r>
              <a:rPr lang="fr-FR" sz="1200" b="0" i="0" u="none" strike="noStrike" kern="1200" baseline="0" dirty="0" smtClean="0">
                <a:solidFill>
                  <a:schemeClr val="tx1"/>
                </a:solidFill>
                <a:latin typeface="+mn-lt"/>
                <a:ea typeface="+mn-ea"/>
                <a:cs typeface="+mn-cs"/>
              </a:rPr>
              <a:t>Acceptable Point(s) Anchor Question B: </a:t>
            </a:r>
          </a:p>
          <a:p>
            <a:r>
              <a:rPr lang="en-GB" sz="1200" b="0" i="0" u="none" strike="noStrike" kern="1200" baseline="0" dirty="0" smtClean="0">
                <a:solidFill>
                  <a:schemeClr val="tx1"/>
                </a:solidFill>
                <a:latin typeface="+mn-lt"/>
                <a:ea typeface="+mn-ea"/>
                <a:cs typeface="+mn-cs"/>
              </a:rPr>
              <a:t>• we will find out more about the Emporium – it may turn up in a different town </a:t>
            </a:r>
          </a:p>
          <a:p>
            <a:r>
              <a:rPr lang="en-GB" sz="1200" b="0" i="0" u="none" strike="noStrike" kern="1200" baseline="0" dirty="0" smtClean="0">
                <a:solidFill>
                  <a:schemeClr val="tx1"/>
                </a:solidFill>
                <a:latin typeface="+mn-lt"/>
                <a:ea typeface="+mn-ea"/>
                <a:cs typeface="+mn-cs"/>
              </a:rPr>
              <a:t>• may find out why people don’t remember it once it has moved on </a:t>
            </a:r>
          </a:p>
          <a:p>
            <a:r>
              <a:rPr lang="en-GB" sz="1200" b="0" i="0" u="none" strike="noStrike" kern="1200" baseline="0" dirty="0" smtClean="0">
                <a:solidFill>
                  <a:schemeClr val="tx1"/>
                </a:solidFill>
                <a:latin typeface="+mn-lt"/>
                <a:ea typeface="+mn-ea"/>
                <a:cs typeface="+mn-cs"/>
              </a:rPr>
              <a:t>• find out more about the unfriendly man – why he wants to know about the Emporium 	</a:t>
            </a:r>
          </a:p>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99350EF-F4C2-4D42-BC06-AA9FB1776A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74280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3/15/2024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3/15/2024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3/15/2024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5" name="Date Placeholder 3"/>
          <p:cNvSpPr>
            <a:spLocks noGrp="1"/>
          </p:cNvSpPr>
          <p:nvPr>
            <p:ph type="dt" sz="half" idx="10"/>
          </p:nvPr>
        </p:nvSpPr>
        <p:spPr/>
        <p:txBody>
          <a:bodyPr/>
          <a:lstStyle>
            <a:lvl1pPr>
              <a:defRPr/>
            </a:lvl1pPr>
          </a:lstStyle>
          <a:p>
            <a:pPr>
              <a:defRPr/>
            </a:pPr>
            <a:endParaRPr lang="en-GB"/>
          </a:p>
        </p:txBody>
      </p:sp>
      <p:sp>
        <p:nvSpPr>
          <p:cNvPr id="16" name="Footer Placeholder 4"/>
          <p:cNvSpPr>
            <a:spLocks noGrp="1"/>
          </p:cNvSpPr>
          <p:nvPr>
            <p:ph type="ftr" sz="quarter" idx="11"/>
          </p:nvPr>
        </p:nvSpPr>
        <p:spPr/>
        <p:txBody>
          <a:bodyPr/>
          <a:lstStyle>
            <a:lvl1pPr>
              <a:defRPr/>
            </a:lvl1pPr>
          </a:lstStyle>
          <a:p>
            <a:pPr>
              <a:defRPr/>
            </a:pPr>
            <a:endParaRPr lang="en-GB"/>
          </a:p>
        </p:txBody>
      </p:sp>
      <p:sp>
        <p:nvSpPr>
          <p:cNvPr id="17" name="Slide Number Placeholder 5"/>
          <p:cNvSpPr>
            <a:spLocks noGrp="1"/>
          </p:cNvSpPr>
          <p:nvPr>
            <p:ph type="sldNum" sz="quarter" idx="12"/>
          </p:nvPr>
        </p:nvSpPr>
        <p:spPr/>
        <p:txBody>
          <a:bodyPr/>
          <a:lstStyle>
            <a:lvl1pPr>
              <a:defRPr/>
            </a:lvl1pPr>
          </a:lstStyle>
          <a:p>
            <a:pPr>
              <a:defRPr/>
            </a:pPr>
            <a:fld id="{52034A39-654A-485B-9985-0B6799EFACF0}" type="slidenum">
              <a:rPr lang="en-GB" altLang="en-US"/>
              <a:pPr>
                <a:defRPr/>
              </a:pPr>
              <a:t>‹#›</a:t>
            </a:fld>
            <a:endParaRPr lang="en-GB" altLang="en-US"/>
          </a:p>
        </p:txBody>
      </p:sp>
    </p:spTree>
    <p:extLst>
      <p:ext uri="{BB962C8B-B14F-4D97-AF65-F5344CB8AC3E}">
        <p14:creationId xmlns:p14="http://schemas.microsoft.com/office/powerpoint/2010/main" val="27297568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4CC1026-918B-441F-BAC0-983A6A6B153A}" type="slidenum">
              <a:rPr lang="en-GB" altLang="en-US"/>
              <a:pPr>
                <a:defRPr/>
              </a:pPr>
              <a:t>‹#›</a:t>
            </a:fld>
            <a:endParaRPr lang="en-GB" altLang="en-US"/>
          </a:p>
        </p:txBody>
      </p:sp>
    </p:spTree>
    <p:extLst>
      <p:ext uri="{BB962C8B-B14F-4D97-AF65-F5344CB8AC3E}">
        <p14:creationId xmlns:p14="http://schemas.microsoft.com/office/powerpoint/2010/main" val="4494957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4AAD11D-0413-4B85-B4EA-D72120C90405}" type="slidenum">
              <a:rPr lang="en-GB" altLang="en-US"/>
              <a:pPr>
                <a:defRPr/>
              </a:pPr>
              <a:t>‹#›</a:t>
            </a:fld>
            <a:endParaRPr lang="en-GB" altLang="en-US"/>
          </a:p>
        </p:txBody>
      </p:sp>
    </p:spTree>
    <p:extLst>
      <p:ext uri="{BB962C8B-B14F-4D97-AF65-F5344CB8AC3E}">
        <p14:creationId xmlns:p14="http://schemas.microsoft.com/office/powerpoint/2010/main" val="24145768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2092CF35-1B03-4F87-9FF3-723F4AE10A70}" type="slidenum">
              <a:rPr lang="en-GB" altLang="en-US"/>
              <a:pPr>
                <a:defRPr/>
              </a:pPr>
              <a:t>‹#›</a:t>
            </a:fld>
            <a:endParaRPr lang="en-GB" altLang="en-US"/>
          </a:p>
        </p:txBody>
      </p:sp>
    </p:spTree>
    <p:extLst>
      <p:ext uri="{BB962C8B-B14F-4D97-AF65-F5344CB8AC3E}">
        <p14:creationId xmlns:p14="http://schemas.microsoft.com/office/powerpoint/2010/main" val="13216301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CDFE8DBB-F54B-4902-999F-8D6C917191F3}" type="slidenum">
              <a:rPr lang="en-GB" altLang="en-US"/>
              <a:pPr>
                <a:defRPr/>
              </a:pPr>
              <a:t>‹#›</a:t>
            </a:fld>
            <a:endParaRPr lang="en-GB" altLang="en-US"/>
          </a:p>
        </p:txBody>
      </p:sp>
    </p:spTree>
    <p:extLst>
      <p:ext uri="{BB962C8B-B14F-4D97-AF65-F5344CB8AC3E}">
        <p14:creationId xmlns:p14="http://schemas.microsoft.com/office/powerpoint/2010/main" val="42556815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212ECF29-D420-4E21-BE71-61D713DFAEE0}" type="slidenum">
              <a:rPr lang="en-GB" altLang="en-US"/>
              <a:pPr>
                <a:defRPr/>
              </a:pPr>
              <a:t>‹#›</a:t>
            </a:fld>
            <a:endParaRPr lang="en-GB" altLang="en-US"/>
          </a:p>
        </p:txBody>
      </p:sp>
    </p:spTree>
    <p:extLst>
      <p:ext uri="{BB962C8B-B14F-4D97-AF65-F5344CB8AC3E}">
        <p14:creationId xmlns:p14="http://schemas.microsoft.com/office/powerpoint/2010/main" val="2876452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0DEAAB8C-045D-4156-BE4A-A3CA6DF34722}" type="slidenum">
              <a:rPr lang="en-GB" altLang="en-US"/>
              <a:pPr>
                <a:defRPr/>
              </a:pPr>
              <a:t>‹#›</a:t>
            </a:fld>
            <a:endParaRPr lang="en-GB" altLang="en-US"/>
          </a:p>
        </p:txBody>
      </p:sp>
    </p:spTree>
    <p:extLst>
      <p:ext uri="{BB962C8B-B14F-4D97-AF65-F5344CB8AC3E}">
        <p14:creationId xmlns:p14="http://schemas.microsoft.com/office/powerpoint/2010/main" val="6755012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C584176-BA77-4F9C-AE9A-6ECB6A442838}" type="slidenum">
              <a:rPr lang="en-GB" altLang="en-US"/>
              <a:pPr>
                <a:defRPr/>
              </a:pPr>
              <a:t>‹#›</a:t>
            </a:fld>
            <a:endParaRPr lang="en-GB" altLang="en-US"/>
          </a:p>
        </p:txBody>
      </p:sp>
    </p:spTree>
    <p:extLst>
      <p:ext uri="{BB962C8B-B14F-4D97-AF65-F5344CB8AC3E}">
        <p14:creationId xmlns:p14="http://schemas.microsoft.com/office/powerpoint/2010/main" val="3033661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262853E-FEB7-4EF6-86BC-DD32C4AEC113}" type="slidenum">
              <a:rPr lang="en-GB" altLang="en-US"/>
              <a:pPr>
                <a:defRPr/>
              </a:pPr>
              <a:t>‹#›</a:t>
            </a:fld>
            <a:endParaRPr lang="en-GB" altLang="en-US"/>
          </a:p>
        </p:txBody>
      </p:sp>
    </p:spTree>
    <p:extLst>
      <p:ext uri="{BB962C8B-B14F-4D97-AF65-F5344CB8AC3E}">
        <p14:creationId xmlns:p14="http://schemas.microsoft.com/office/powerpoint/2010/main" val="41985530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E46B300-C2AB-4040-B6DA-321DDF9FFB23}" type="slidenum">
              <a:rPr lang="en-GB" altLang="en-US"/>
              <a:pPr>
                <a:defRPr/>
              </a:pPr>
              <a:t>‹#›</a:t>
            </a:fld>
            <a:endParaRPr lang="en-GB" altLang="en-US"/>
          </a:p>
        </p:txBody>
      </p:sp>
    </p:spTree>
    <p:extLst>
      <p:ext uri="{BB962C8B-B14F-4D97-AF65-F5344CB8AC3E}">
        <p14:creationId xmlns:p14="http://schemas.microsoft.com/office/powerpoint/2010/main" val="30988446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Date Placeholder 3"/>
          <p:cNvSpPr>
            <a:spLocks noGrp="1"/>
          </p:cNvSpPr>
          <p:nvPr>
            <p:ph type="dt" sz="half" idx="14"/>
          </p:nvPr>
        </p:nvSpPr>
        <p:spPr/>
        <p:txBody>
          <a:bodyPr/>
          <a:lstStyle>
            <a:lvl1pPr>
              <a:defRPr/>
            </a:lvl1pPr>
          </a:lstStyle>
          <a:p>
            <a:pPr>
              <a:defRPr/>
            </a:pPr>
            <a:endParaRPr lang="en-GB"/>
          </a:p>
        </p:txBody>
      </p:sp>
      <p:sp>
        <p:nvSpPr>
          <p:cNvPr id="8" name="Footer Placeholder 4"/>
          <p:cNvSpPr>
            <a:spLocks noGrp="1"/>
          </p:cNvSpPr>
          <p:nvPr>
            <p:ph type="ftr" sz="quarter" idx="15"/>
          </p:nvPr>
        </p:nvSpPr>
        <p:spPr/>
        <p:txBody>
          <a:bodyPr/>
          <a:lstStyle>
            <a:lvl1pPr>
              <a:defRPr/>
            </a:lvl1pPr>
          </a:lstStyle>
          <a:p>
            <a:pPr>
              <a:defRPr/>
            </a:pPr>
            <a:endParaRPr lang="en-GB"/>
          </a:p>
        </p:txBody>
      </p:sp>
      <p:sp>
        <p:nvSpPr>
          <p:cNvPr id="9" name="Slide Number Placeholder 5"/>
          <p:cNvSpPr>
            <a:spLocks noGrp="1"/>
          </p:cNvSpPr>
          <p:nvPr>
            <p:ph type="sldNum" sz="quarter" idx="16"/>
          </p:nvPr>
        </p:nvSpPr>
        <p:spPr/>
        <p:txBody>
          <a:bodyPr/>
          <a:lstStyle>
            <a:lvl1pPr>
              <a:defRPr/>
            </a:lvl1pPr>
          </a:lstStyle>
          <a:p>
            <a:pPr>
              <a:defRPr/>
            </a:pPr>
            <a:fld id="{FD0C3743-7132-4094-B790-E8D9B1E4F3CC}" type="slidenum">
              <a:rPr lang="en-GB" altLang="en-US"/>
              <a:pPr>
                <a:defRPr/>
              </a:pPr>
              <a:t>‹#›</a:t>
            </a:fld>
            <a:endParaRPr lang="en-GB" altLang="en-US"/>
          </a:p>
        </p:txBody>
      </p:sp>
    </p:spTree>
    <p:extLst>
      <p:ext uri="{BB962C8B-B14F-4D97-AF65-F5344CB8AC3E}">
        <p14:creationId xmlns:p14="http://schemas.microsoft.com/office/powerpoint/2010/main" val="37535833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D9F537E-BE2D-439D-96A1-90F28F322AE3}" type="slidenum">
              <a:rPr lang="en-GB" altLang="en-US"/>
              <a:pPr>
                <a:defRPr/>
              </a:pPr>
              <a:t>‹#›</a:t>
            </a:fld>
            <a:endParaRPr lang="en-GB" altLang="en-US"/>
          </a:p>
        </p:txBody>
      </p:sp>
    </p:spTree>
    <p:extLst>
      <p:ext uri="{BB962C8B-B14F-4D97-AF65-F5344CB8AC3E}">
        <p14:creationId xmlns:p14="http://schemas.microsoft.com/office/powerpoint/2010/main" val="181670867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Date Placeholder 3"/>
          <p:cNvSpPr>
            <a:spLocks noGrp="1"/>
          </p:cNvSpPr>
          <p:nvPr>
            <p:ph type="dt" sz="half" idx="14"/>
          </p:nvPr>
        </p:nvSpPr>
        <p:spPr/>
        <p:txBody>
          <a:bodyPr/>
          <a:lstStyle>
            <a:lvl1pPr>
              <a:defRPr/>
            </a:lvl1pPr>
          </a:lstStyle>
          <a:p>
            <a:pPr>
              <a:defRPr/>
            </a:pPr>
            <a:endParaRPr lang="en-GB"/>
          </a:p>
        </p:txBody>
      </p:sp>
      <p:sp>
        <p:nvSpPr>
          <p:cNvPr id="8" name="Footer Placeholder 4"/>
          <p:cNvSpPr>
            <a:spLocks noGrp="1"/>
          </p:cNvSpPr>
          <p:nvPr>
            <p:ph type="ftr" sz="quarter" idx="15"/>
          </p:nvPr>
        </p:nvSpPr>
        <p:spPr/>
        <p:txBody>
          <a:bodyPr/>
          <a:lstStyle>
            <a:lvl1pPr>
              <a:defRPr/>
            </a:lvl1pPr>
          </a:lstStyle>
          <a:p>
            <a:pPr>
              <a:defRPr/>
            </a:pPr>
            <a:endParaRPr lang="en-GB"/>
          </a:p>
        </p:txBody>
      </p:sp>
      <p:sp>
        <p:nvSpPr>
          <p:cNvPr id="9" name="Slide Number Placeholder 5"/>
          <p:cNvSpPr>
            <a:spLocks noGrp="1"/>
          </p:cNvSpPr>
          <p:nvPr>
            <p:ph type="sldNum" sz="quarter" idx="16"/>
          </p:nvPr>
        </p:nvSpPr>
        <p:spPr/>
        <p:txBody>
          <a:bodyPr/>
          <a:lstStyle>
            <a:lvl1pPr>
              <a:defRPr/>
            </a:lvl1pPr>
          </a:lstStyle>
          <a:p>
            <a:pPr>
              <a:defRPr/>
            </a:pPr>
            <a:fld id="{16B6DF2B-ED1E-47A6-A7EB-6953237591FC}" type="slidenum">
              <a:rPr lang="en-GB" altLang="en-US"/>
              <a:pPr>
                <a:defRPr/>
              </a:pPr>
              <a:t>‹#›</a:t>
            </a:fld>
            <a:endParaRPr lang="en-GB" altLang="en-US"/>
          </a:p>
        </p:txBody>
      </p:sp>
    </p:spTree>
    <p:extLst>
      <p:ext uri="{BB962C8B-B14F-4D97-AF65-F5344CB8AC3E}">
        <p14:creationId xmlns:p14="http://schemas.microsoft.com/office/powerpoint/2010/main" val="42898012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Date Placeholder 3"/>
          <p:cNvSpPr>
            <a:spLocks noGrp="1"/>
          </p:cNvSpPr>
          <p:nvPr>
            <p:ph type="dt" sz="half" idx="14"/>
          </p:nvPr>
        </p:nvSpPr>
        <p:spPr/>
        <p:txBody>
          <a:bodyPr/>
          <a:lstStyle>
            <a:lvl1pPr>
              <a:defRPr/>
            </a:lvl1pPr>
          </a:lstStyle>
          <a:p>
            <a:pPr>
              <a:defRPr/>
            </a:pPr>
            <a:endParaRPr lang="en-GB"/>
          </a:p>
        </p:txBody>
      </p:sp>
      <p:sp>
        <p:nvSpPr>
          <p:cNvPr id="6" name="Footer Placeholder 4"/>
          <p:cNvSpPr>
            <a:spLocks noGrp="1"/>
          </p:cNvSpPr>
          <p:nvPr>
            <p:ph type="ftr" sz="quarter" idx="15"/>
          </p:nvPr>
        </p:nvSpPr>
        <p:spPr/>
        <p:txBody>
          <a:bodyPr/>
          <a:lstStyle>
            <a:lvl1pPr>
              <a:defRPr/>
            </a:lvl1pPr>
          </a:lstStyle>
          <a:p>
            <a:pPr>
              <a:defRPr/>
            </a:pPr>
            <a:endParaRPr lang="en-GB"/>
          </a:p>
        </p:txBody>
      </p:sp>
      <p:sp>
        <p:nvSpPr>
          <p:cNvPr id="7" name="Slide Number Placeholder 5"/>
          <p:cNvSpPr>
            <a:spLocks noGrp="1"/>
          </p:cNvSpPr>
          <p:nvPr>
            <p:ph type="sldNum" sz="quarter" idx="16"/>
          </p:nvPr>
        </p:nvSpPr>
        <p:spPr/>
        <p:txBody>
          <a:bodyPr/>
          <a:lstStyle>
            <a:lvl1pPr>
              <a:defRPr/>
            </a:lvl1pPr>
          </a:lstStyle>
          <a:p>
            <a:pPr>
              <a:defRPr/>
            </a:pPr>
            <a:fld id="{807398F7-424B-4462-8746-DE8674AAAD5A}" type="slidenum">
              <a:rPr lang="en-GB" altLang="en-US"/>
              <a:pPr>
                <a:defRPr/>
              </a:pPr>
              <a:t>‹#›</a:t>
            </a:fld>
            <a:endParaRPr lang="en-GB" altLang="en-US"/>
          </a:p>
        </p:txBody>
      </p:sp>
    </p:spTree>
    <p:extLst>
      <p:ext uri="{BB962C8B-B14F-4D97-AF65-F5344CB8AC3E}">
        <p14:creationId xmlns:p14="http://schemas.microsoft.com/office/powerpoint/2010/main" val="39083465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8A824BC-D321-4CA1-B1B1-CD341B026C9A}" type="slidenum">
              <a:rPr lang="en-GB" altLang="en-US"/>
              <a:pPr>
                <a:defRPr/>
              </a:pPr>
              <a:t>‹#›</a:t>
            </a:fld>
            <a:endParaRPr lang="en-GB" altLang="en-US"/>
          </a:p>
        </p:txBody>
      </p:sp>
    </p:spTree>
    <p:extLst>
      <p:ext uri="{BB962C8B-B14F-4D97-AF65-F5344CB8AC3E}">
        <p14:creationId xmlns:p14="http://schemas.microsoft.com/office/powerpoint/2010/main" val="10171817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E4BD00B-F340-41A9-BCE7-C8D12A404606}" type="slidenum">
              <a:rPr lang="en-GB" altLang="en-US"/>
              <a:pPr>
                <a:defRPr/>
              </a:pPr>
              <a:t>‹#›</a:t>
            </a:fld>
            <a:endParaRPr lang="en-GB" altLang="en-US"/>
          </a:p>
        </p:txBody>
      </p:sp>
    </p:spTree>
    <p:extLst>
      <p:ext uri="{BB962C8B-B14F-4D97-AF65-F5344CB8AC3E}">
        <p14:creationId xmlns:p14="http://schemas.microsoft.com/office/powerpoint/2010/main" val="17409339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9160933" cy="160020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914400" y="1828800"/>
            <a:ext cx="5029200" cy="3657600"/>
          </a:xfrm>
        </p:spPr>
        <p:txBody>
          <a:bodyPr rtlCol="0">
            <a:normAutofit/>
          </a:bodyPr>
          <a:lstStyle/>
          <a:p>
            <a:pPr lvl="0"/>
            <a:endParaRPr lang="en-GB" noProof="0"/>
          </a:p>
        </p:txBody>
      </p:sp>
      <p:sp>
        <p:nvSpPr>
          <p:cNvPr id="4" name="Text Placeholder 3"/>
          <p:cNvSpPr>
            <a:spLocks noGrp="1"/>
          </p:cNvSpPr>
          <p:nvPr>
            <p:ph type="body" sz="half" idx="2"/>
          </p:nvPr>
        </p:nvSpPr>
        <p:spPr>
          <a:xfrm>
            <a:off x="6146800" y="1828800"/>
            <a:ext cx="502920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1828800" y="6248400"/>
            <a:ext cx="2540000" cy="45720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4741333" y="6248400"/>
            <a:ext cx="3860800" cy="45720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8957733" y="6248400"/>
            <a:ext cx="2540000" cy="457200"/>
          </a:xfrm>
        </p:spPr>
        <p:txBody>
          <a:bodyPr/>
          <a:lstStyle>
            <a:lvl1pPr>
              <a:defRPr/>
            </a:lvl1pPr>
          </a:lstStyle>
          <a:p>
            <a:pPr>
              <a:defRPr/>
            </a:pPr>
            <a:fld id="{891CC510-5B55-4705-A491-DFEA2AC94162}" type="slidenum">
              <a:rPr lang="en-US" altLang="en-US"/>
              <a:pPr>
                <a:defRPr/>
              </a:pPr>
              <a:t>‹#›</a:t>
            </a:fld>
            <a:endParaRPr lang="en-US" altLang="en-US"/>
          </a:p>
        </p:txBody>
      </p:sp>
    </p:spTree>
    <p:extLst>
      <p:ext uri="{BB962C8B-B14F-4D97-AF65-F5344CB8AC3E}">
        <p14:creationId xmlns:p14="http://schemas.microsoft.com/office/powerpoint/2010/main" val="2728033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3/15/2024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2233273354"/>
      </p:ext>
    </p:extLst>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3/15/2024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290011675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3/15/2024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839616197"/>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3/15/2024</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9663753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3/15/2024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407709973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3/15/2024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3929374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3/15/2024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4386178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3/15/2024</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17048561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3/15/2024</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8105623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396271591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3/15/2024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60416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3.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3/15/2024</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28"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defRPr>
            </a:lvl1pPr>
          </a:lstStyle>
          <a:p>
            <a:pPr>
              <a:defRPr/>
            </a:pPr>
            <a:endParaRPr lang="en-GB"/>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GB"/>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accent1"/>
                </a:solidFill>
                <a:latin typeface="+mn-lt"/>
              </a:defRPr>
            </a:lvl1pPr>
          </a:lstStyle>
          <a:p>
            <a:pPr>
              <a:defRPr/>
            </a:pPr>
            <a:fld id="{D7B9B11C-E75D-4713-9E0C-1AEFC0514891}" type="slidenum">
              <a:rPr lang="en-GB" altLang="en-US"/>
              <a:pPr>
                <a:defRPr/>
              </a:pPr>
              <a:t>‹#›</a:t>
            </a:fld>
            <a:endParaRPr lang="en-GB" altLang="en-US"/>
          </a:p>
        </p:txBody>
      </p:sp>
    </p:spTree>
    <p:extLst>
      <p:ext uri="{BB962C8B-B14F-4D97-AF65-F5344CB8AC3E}">
        <p14:creationId xmlns:p14="http://schemas.microsoft.com/office/powerpoint/2010/main" val="156339459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3/15/2024</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extLst>
      <p:ext uri="{BB962C8B-B14F-4D97-AF65-F5344CB8AC3E}">
        <p14:creationId xmlns:p14="http://schemas.microsoft.com/office/powerpoint/2010/main" val="124201243"/>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youtube.com/watch?v=AJsIpcXdI7Y" TargetMode="External"/><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4.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monsterphonics.com/register/ebooks-whole-scheme/?ca=5eb8ef1ed0966075e5f5944a6ae78a81" TargetMode="External"/><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6.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1.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41.xm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41.xml"/><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41.xml"/><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3" Type="http://schemas.openxmlformats.org/officeDocument/2006/relationships/image" Target="../media/image32.tmp"/><Relationship Id="rId2" Type="http://schemas.openxmlformats.org/officeDocument/2006/relationships/image" Target="../media/image31.tmp"/><Relationship Id="rId1" Type="http://schemas.openxmlformats.org/officeDocument/2006/relationships/slideLayout" Target="../slideLayouts/slideLayout2.xml"/><Relationship Id="rId6" Type="http://schemas.openxmlformats.org/officeDocument/2006/relationships/image" Target="../media/image35.tmp"/><Relationship Id="rId5" Type="http://schemas.openxmlformats.org/officeDocument/2006/relationships/image" Target="../media/image34.tmp"/><Relationship Id="rId4" Type="http://schemas.openxmlformats.org/officeDocument/2006/relationships/image" Target="../media/image33.tmp"/></Relationships>
</file>

<file path=ppt/slides/_rels/slide35.xml.rels><?xml version="1.0" encoding="UTF-8" standalone="yes"?>
<Relationships xmlns="http://schemas.openxmlformats.org/package/2006/relationships"><Relationship Id="rId2" Type="http://schemas.openxmlformats.org/officeDocument/2006/relationships/image" Target="../media/image36.tmp"/><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tmp"/><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2.tmp"/><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tmp"/><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8200" y="0"/>
            <a:ext cx="10471355" cy="6977991"/>
          </a:xfrm>
          <a:prstGeom prst="rect">
            <a:avLst/>
          </a:prstGeom>
        </p:spPr>
      </p:pic>
    </p:spTree>
    <p:extLst>
      <p:ext uri="{BB962C8B-B14F-4D97-AF65-F5344CB8AC3E}">
        <p14:creationId xmlns:p14="http://schemas.microsoft.com/office/powerpoint/2010/main" val="14233214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13774" y="194733"/>
            <a:ext cx="10363826" cy="6426199"/>
          </a:xfrm>
        </p:spPr>
        <p:txBody>
          <a:bodyPr>
            <a:normAutofit fontScale="40000" lnSpcReduction="20000"/>
          </a:bodyPr>
          <a:lstStyle/>
          <a:p>
            <a:pPr fontAlgn="base"/>
            <a:r>
              <a:rPr lang="en-GB" sz="2500" u="sng" dirty="0"/>
              <a:t>Sunny Bank Primary School Vision </a:t>
            </a:r>
            <a:r>
              <a:rPr lang="en-GB" sz="2500" dirty="0"/>
              <a:t> </a:t>
            </a:r>
          </a:p>
          <a:p>
            <a:pPr marL="0" indent="0" fontAlgn="base">
              <a:buNone/>
            </a:pPr>
            <a:r>
              <a:rPr lang="en-GB" sz="2500" dirty="0"/>
              <a:t>Every child irrespective of background or starting point deserves to be happy, healthy and successful. At Sunny Bank Primary School, we are passionate about fostering children’s innate curiosity and their thirst for knowledge. Every child at Sunny Bank will see themselves as life - long learners acquiring the skills that they need to fulfil this.  </a:t>
            </a:r>
          </a:p>
          <a:p>
            <a:pPr marL="0" indent="0" fontAlgn="base">
              <a:buNone/>
            </a:pPr>
            <a:r>
              <a:rPr lang="en-GB" sz="2500" dirty="0"/>
              <a:t>Every staff member is focused towards the goal that, before they leave us for the next stage on their journey, EVERY CHILD will achieve the following: They will: </a:t>
            </a:r>
          </a:p>
          <a:p>
            <a:pPr fontAlgn="base"/>
            <a:r>
              <a:rPr lang="en-GB" sz="2500" b="1" dirty="0">
                <a:solidFill>
                  <a:srgbClr val="00B050"/>
                </a:solidFill>
              </a:rPr>
              <a:t>Become life-long learners.</a:t>
            </a:r>
            <a:r>
              <a:rPr lang="en-GB" sz="2500" dirty="0">
                <a:solidFill>
                  <a:srgbClr val="00B050"/>
                </a:solidFill>
              </a:rPr>
              <a:t> All will maintain their natural and constant curiosity. Have the skills to learn. Know where to start. Have the discipline for regular practice. Be self-aware and be able to reflect on their learning.  </a:t>
            </a:r>
          </a:p>
          <a:p>
            <a:pPr fontAlgn="base"/>
            <a:r>
              <a:rPr lang="en-GB" sz="2500" b="1" dirty="0">
                <a:solidFill>
                  <a:srgbClr val="00B050"/>
                </a:solidFill>
              </a:rPr>
              <a:t>Become fluent readers.</a:t>
            </a:r>
            <a:r>
              <a:rPr lang="en-GB" sz="2500" dirty="0">
                <a:solidFill>
                  <a:srgbClr val="00B050"/>
                </a:solidFill>
              </a:rPr>
              <a:t> All will be able to read at their age expected standard.  </a:t>
            </a:r>
          </a:p>
          <a:p>
            <a:pPr fontAlgn="base"/>
            <a:r>
              <a:rPr lang="en-GB" sz="2500" b="1" dirty="0">
                <a:solidFill>
                  <a:srgbClr val="00B050"/>
                </a:solidFill>
              </a:rPr>
              <a:t>Have a love of reading. </a:t>
            </a:r>
            <a:r>
              <a:rPr lang="en-GB" sz="2500" dirty="0">
                <a:solidFill>
                  <a:srgbClr val="00B050"/>
                </a:solidFill>
              </a:rPr>
              <a:t>All</a:t>
            </a:r>
            <a:r>
              <a:rPr lang="en-GB" sz="2500" b="1" dirty="0">
                <a:solidFill>
                  <a:srgbClr val="00B050"/>
                </a:solidFill>
              </a:rPr>
              <a:t> </a:t>
            </a:r>
            <a:r>
              <a:rPr lang="en-GB" sz="2500" dirty="0">
                <a:solidFill>
                  <a:srgbClr val="00B050"/>
                </a:solidFill>
              </a:rPr>
              <a:t>will see</a:t>
            </a:r>
            <a:r>
              <a:rPr lang="en-GB" sz="2500" b="1" dirty="0">
                <a:solidFill>
                  <a:srgbClr val="00B050"/>
                </a:solidFill>
              </a:rPr>
              <a:t> </a:t>
            </a:r>
            <a:r>
              <a:rPr lang="en-GB" sz="2500" dirty="0">
                <a:solidFill>
                  <a:srgbClr val="00B050"/>
                </a:solidFill>
              </a:rPr>
              <a:t>reading as opening a world of possibilities. A place to find pleasure and knowledge.</a:t>
            </a:r>
            <a:r>
              <a:rPr lang="en-GB" sz="2500" dirty="0"/>
              <a:t>  </a:t>
            </a:r>
          </a:p>
          <a:p>
            <a:pPr fontAlgn="base"/>
            <a:r>
              <a:rPr lang="en-GB" sz="2500" b="1" dirty="0"/>
              <a:t>Become confident mathematicians.</a:t>
            </a:r>
            <a:r>
              <a:rPr lang="en-GB" sz="2500" dirty="0"/>
              <a:t> All will be fluent with their </a:t>
            </a:r>
            <a:r>
              <a:rPr lang="en-GB" sz="2500" dirty="0" err="1"/>
              <a:t>timestables</a:t>
            </a:r>
            <a:r>
              <a:rPr lang="en-GB" sz="2500" dirty="0"/>
              <a:t>, have mathematical dexterity and be able to tackle problems at their age expected standards.   </a:t>
            </a:r>
          </a:p>
          <a:p>
            <a:pPr fontAlgn="base"/>
            <a:r>
              <a:rPr lang="en-GB" sz="2500" b="1" dirty="0"/>
              <a:t>Become confident writers</a:t>
            </a:r>
            <a:r>
              <a:rPr lang="en-GB" sz="2500" dirty="0"/>
              <a:t>. All will have an extensive vocabulary and a command of grammar that will allow them to communicate through writing at an age expected standard.   </a:t>
            </a:r>
          </a:p>
          <a:p>
            <a:pPr fontAlgn="base"/>
            <a:r>
              <a:rPr lang="en-GB" sz="2500" b="1" dirty="0"/>
              <a:t>Enjoy learning new knowledge and acquiring new skills</a:t>
            </a:r>
            <a:r>
              <a:rPr lang="en-GB" sz="2500" dirty="0"/>
              <a:t>. Understand that each subject has its own disciplinary knowledge and substantive knowledge and will want to learn and practice these, taking pride in their academic achievements.  </a:t>
            </a:r>
          </a:p>
          <a:p>
            <a:pPr fontAlgn="base"/>
            <a:r>
              <a:rPr lang="en-GB" sz="2500" b="1" dirty="0"/>
              <a:t>Seek out new challenges and new ways of thinking. </a:t>
            </a:r>
            <a:r>
              <a:rPr lang="en-GB" sz="2500" dirty="0"/>
              <a:t>All</a:t>
            </a:r>
            <a:r>
              <a:rPr lang="en-GB" sz="2500" b="1" dirty="0"/>
              <a:t> </a:t>
            </a:r>
            <a:r>
              <a:rPr lang="en-GB" sz="2500" dirty="0"/>
              <a:t>will have a hunger for new experiences, be confident and resilient in the face of challenges.   </a:t>
            </a:r>
          </a:p>
          <a:p>
            <a:pPr fontAlgn="base"/>
            <a:r>
              <a:rPr lang="en-GB" sz="2500" b="1" dirty="0"/>
              <a:t>Be happy. </a:t>
            </a:r>
            <a:r>
              <a:rPr lang="en-GB" sz="2500" dirty="0"/>
              <a:t>All will be able to find positives in all situations, be able to self-regulate and be resilient in the face of adversity.  </a:t>
            </a:r>
          </a:p>
          <a:p>
            <a:pPr fontAlgn="base"/>
            <a:r>
              <a:rPr lang="en-GB" sz="2500" b="1" dirty="0"/>
              <a:t>Be kind. </a:t>
            </a:r>
            <a:r>
              <a:rPr lang="en-GB" sz="2500" dirty="0"/>
              <a:t>All will value the joy that can be experienced by helping others and bringing happiness to others.  </a:t>
            </a:r>
          </a:p>
          <a:p>
            <a:pPr fontAlgn="base"/>
            <a:r>
              <a:rPr lang="en-GB" sz="2500" b="1" dirty="0"/>
              <a:t>Thrive on becoming better friends and making new friends. </a:t>
            </a:r>
            <a:r>
              <a:rPr lang="en-GB" sz="2500" dirty="0"/>
              <a:t>All will understand the value of building better relationships for their own and everyone’s success and happiness.   </a:t>
            </a:r>
          </a:p>
          <a:p>
            <a:pPr fontAlgn="base"/>
            <a:r>
              <a:rPr lang="en-GB" sz="2500" b="1" dirty="0"/>
              <a:t>Learn to ride a bike, learn to swim and learn how to play an instrument.</a:t>
            </a:r>
            <a:r>
              <a:rPr lang="en-GB" sz="2500" dirty="0"/>
              <a:t> We believe that these are</a:t>
            </a:r>
            <a:r>
              <a:rPr lang="en-GB" sz="2500" b="1" dirty="0"/>
              <a:t> </a:t>
            </a:r>
            <a:r>
              <a:rPr lang="en-GB" sz="2500" dirty="0"/>
              <a:t>fundamental opportunities that all children should have access to. </a:t>
            </a:r>
            <a:r>
              <a:rPr lang="en-GB" sz="2500" b="1" dirty="0"/>
              <a:t> </a:t>
            </a:r>
            <a:r>
              <a:rPr lang="en-GB" sz="2500" dirty="0"/>
              <a:t>  </a:t>
            </a:r>
          </a:p>
          <a:p>
            <a:pPr marL="0" indent="0" fontAlgn="base">
              <a:buNone/>
            </a:pPr>
            <a:r>
              <a:rPr lang="en-GB" sz="2500" dirty="0"/>
              <a:t>At Sunny Bank Primary School, we understand that all children are individuals and that some children have complex needs which take many forms. At Sunny Bank we aspire to providing an education system that is ambitious, meet their individual needs and flexible enough to enable all of our children to overcome those barriers and be The Best That They Can Be. </a:t>
            </a:r>
          </a:p>
          <a:p>
            <a:endParaRPr lang="en-GB" dirty="0"/>
          </a:p>
        </p:txBody>
      </p:sp>
    </p:spTree>
    <p:extLst>
      <p:ext uri="{BB962C8B-B14F-4D97-AF65-F5344CB8AC3E}">
        <p14:creationId xmlns:p14="http://schemas.microsoft.com/office/powerpoint/2010/main" val="5641797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Outcomes at SB  </a:t>
            </a:r>
          </a:p>
        </p:txBody>
      </p:sp>
      <p:sp>
        <p:nvSpPr>
          <p:cNvPr id="3" name="Content Placeholder 2"/>
          <p:cNvSpPr>
            <a:spLocks noGrp="1"/>
          </p:cNvSpPr>
          <p:nvPr>
            <p:ph sz="quarter" idx="13"/>
          </p:nvPr>
        </p:nvSpPr>
        <p:spPr>
          <a:xfrm>
            <a:off x="913774" y="2367092"/>
            <a:ext cx="10363826" cy="4313108"/>
          </a:xfrm>
        </p:spPr>
        <p:txBody>
          <a:bodyPr>
            <a:normAutofit fontScale="77500" lnSpcReduction="20000"/>
          </a:bodyPr>
          <a:lstStyle/>
          <a:p>
            <a:r>
              <a:rPr lang="en-GB" dirty="0"/>
              <a:t>Phonics outcomes – 23-23 </a:t>
            </a:r>
          </a:p>
          <a:p>
            <a:pPr lvl="1"/>
            <a:r>
              <a:rPr lang="en-GB" dirty="0"/>
              <a:t>63% at expected outcomes </a:t>
            </a:r>
          </a:p>
          <a:p>
            <a:pPr lvl="1"/>
            <a:r>
              <a:rPr lang="en-GB" dirty="0"/>
              <a:t>National 67% </a:t>
            </a:r>
          </a:p>
          <a:p>
            <a:pPr lvl="1"/>
            <a:r>
              <a:rPr lang="en-GB" dirty="0"/>
              <a:t>this cohort had much higher than national SEND</a:t>
            </a:r>
          </a:p>
          <a:p>
            <a:r>
              <a:rPr lang="en-GB" dirty="0"/>
              <a:t>Year 6 Outcomes 22 – 23</a:t>
            </a:r>
          </a:p>
          <a:p>
            <a:pPr lvl="1"/>
            <a:r>
              <a:rPr lang="en-GB" dirty="0"/>
              <a:t>81% at expected outcomes </a:t>
            </a:r>
          </a:p>
          <a:p>
            <a:pPr lvl="1"/>
            <a:r>
              <a:rPr lang="en-GB" dirty="0"/>
              <a:t>National 73%</a:t>
            </a:r>
          </a:p>
          <a:p>
            <a:pPr lvl="1"/>
            <a:r>
              <a:rPr lang="en-GB" dirty="0"/>
              <a:t>48% at the higher standard - well above national 2022 28%</a:t>
            </a:r>
          </a:p>
          <a:p>
            <a:r>
              <a:rPr lang="en-GB" dirty="0"/>
              <a:t>Reading School </a:t>
            </a:r>
          </a:p>
          <a:p>
            <a:pPr lvl="1"/>
            <a:r>
              <a:rPr lang="en-GB" dirty="0"/>
              <a:t>Pupil survey – children love reading </a:t>
            </a:r>
          </a:p>
          <a:p>
            <a:pPr lvl="1"/>
            <a:r>
              <a:rPr lang="en-GB" dirty="0"/>
              <a:t>Library is full at lunchtime with children choosing to come into the library</a:t>
            </a:r>
          </a:p>
          <a:p>
            <a:pPr lvl="1"/>
            <a:r>
              <a:rPr lang="en-GB" dirty="0"/>
              <a:t>Children constantly talking about books to teachers </a:t>
            </a:r>
          </a:p>
          <a:p>
            <a:pPr lvl="1"/>
            <a:r>
              <a:rPr lang="en-GB" dirty="0"/>
              <a:t>Teachers seen as readers</a:t>
            </a:r>
          </a:p>
          <a:p>
            <a:pPr lvl="1"/>
            <a:r>
              <a:rPr lang="en-GB" dirty="0"/>
              <a:t>Competitions</a:t>
            </a:r>
          </a:p>
          <a:p>
            <a:pPr lvl="1"/>
            <a:endParaRPr lang="en-GB" dirty="0"/>
          </a:p>
          <a:p>
            <a:endParaRPr lang="en-GB" dirty="0"/>
          </a:p>
        </p:txBody>
      </p:sp>
    </p:spTree>
    <p:extLst>
      <p:ext uri="{BB962C8B-B14F-4D97-AF65-F5344CB8AC3E}">
        <p14:creationId xmlns:p14="http://schemas.microsoft.com/office/powerpoint/2010/main" val="33303937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5703" y="1457803"/>
            <a:ext cx="8689976" cy="2509213"/>
          </a:xfrm>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719" y="764538"/>
            <a:ext cx="10882310" cy="4493261"/>
          </a:xfrm>
          <a:prstGeom prst="rect">
            <a:avLst/>
          </a:prstGeom>
        </p:spPr>
      </p:pic>
    </p:spTree>
    <p:extLst>
      <p:ext uri="{BB962C8B-B14F-4D97-AF65-F5344CB8AC3E}">
        <p14:creationId xmlns:p14="http://schemas.microsoft.com/office/powerpoint/2010/main" val="18107683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1746" y="259288"/>
            <a:ext cx="10364451" cy="1596177"/>
          </a:xfrm>
        </p:spPr>
        <p:txBody>
          <a:bodyPr/>
          <a:lstStyle/>
          <a:p>
            <a:r>
              <a:rPr lang="en-GB" dirty="0"/>
              <a:t>Importance of reading </a:t>
            </a:r>
          </a:p>
        </p:txBody>
      </p:sp>
      <p:pic>
        <p:nvPicPr>
          <p:cNvPr id="6" name="Picture 5"/>
          <p:cNvPicPr>
            <a:picLocks noChangeAspect="1"/>
          </p:cNvPicPr>
          <p:nvPr/>
        </p:nvPicPr>
        <p:blipFill rotWithShape="1">
          <a:blip r:embed="rId3"/>
          <a:srcRect l="62916" t="23333" r="7798" b="8095"/>
          <a:stretch/>
        </p:blipFill>
        <p:spPr>
          <a:xfrm>
            <a:off x="4460626" y="2091763"/>
            <a:ext cx="3214318" cy="4233493"/>
          </a:xfrm>
          <a:prstGeom prst="rect">
            <a:avLst/>
          </a:prstGeom>
        </p:spPr>
      </p:pic>
      <p:pic>
        <p:nvPicPr>
          <p:cNvPr id="1026" name="Picture 2" descr="Reading And Learning Quotes &amp; Sayings | Reading And Learning Picture Quot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969" y="2126107"/>
            <a:ext cx="3227722" cy="416480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d Cat Reading on Twitter: &quot;💕 Quote of the Day from  https://t.co/XOAzhOhalX: You can travel the world and never leave your  chair when you read a book. -Sherry K. Plummer https://t.co/4p9nacadjQ&quo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61879" y="1556587"/>
            <a:ext cx="3409667" cy="3385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00196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curriculum at SB </a:t>
            </a:r>
          </a:p>
        </p:txBody>
      </p:sp>
      <p:sp>
        <p:nvSpPr>
          <p:cNvPr id="3" name="Content Placeholder 2"/>
          <p:cNvSpPr>
            <a:spLocks noGrp="1"/>
          </p:cNvSpPr>
          <p:nvPr>
            <p:ph sz="quarter" idx="13"/>
          </p:nvPr>
        </p:nvSpPr>
        <p:spPr>
          <a:xfrm>
            <a:off x="914400" y="1706692"/>
            <a:ext cx="10363826" cy="4008308"/>
          </a:xfrm>
        </p:spPr>
        <p:txBody>
          <a:bodyPr>
            <a:normAutofit fontScale="70000" lnSpcReduction="20000"/>
          </a:bodyPr>
          <a:lstStyle/>
          <a:p>
            <a:r>
              <a:rPr lang="en-GB" dirty="0"/>
              <a:t>Love of reading </a:t>
            </a:r>
          </a:p>
          <a:p>
            <a:pPr lvl="1"/>
            <a:r>
              <a:rPr lang="en-GB" dirty="0"/>
              <a:t>Staff and parents as readers</a:t>
            </a:r>
          </a:p>
          <a:p>
            <a:pPr lvl="1"/>
            <a:r>
              <a:rPr lang="en-GB" dirty="0"/>
              <a:t>Book talk </a:t>
            </a:r>
          </a:p>
          <a:p>
            <a:pPr lvl="1"/>
            <a:r>
              <a:rPr lang="en-GB" dirty="0"/>
              <a:t>Library – request and reserve books, and suggest books for our library </a:t>
            </a:r>
          </a:p>
          <a:p>
            <a:pPr lvl="1"/>
            <a:r>
              <a:rPr lang="en-GB" dirty="0"/>
              <a:t>Face book</a:t>
            </a:r>
          </a:p>
          <a:p>
            <a:r>
              <a:rPr lang="en-GB" dirty="0"/>
              <a:t>Home reading</a:t>
            </a:r>
          </a:p>
          <a:p>
            <a:pPr lvl="1"/>
            <a:r>
              <a:rPr lang="en-GB" dirty="0"/>
              <a:t>30 minutes daily </a:t>
            </a:r>
          </a:p>
          <a:p>
            <a:pPr lvl="1"/>
            <a:r>
              <a:rPr lang="en-GB" dirty="0"/>
              <a:t>Accelerated reader </a:t>
            </a:r>
          </a:p>
          <a:p>
            <a:pPr lvl="1"/>
            <a:r>
              <a:rPr lang="en-GB" dirty="0"/>
              <a:t>Share stories daily at home </a:t>
            </a:r>
          </a:p>
          <a:p>
            <a:r>
              <a:rPr lang="en-GB" dirty="0"/>
              <a:t>Phonics </a:t>
            </a:r>
          </a:p>
          <a:p>
            <a:pPr lvl="1"/>
            <a:r>
              <a:rPr lang="en-GB" dirty="0"/>
              <a:t>The importance of early reading </a:t>
            </a:r>
          </a:p>
          <a:p>
            <a:pPr lvl="1"/>
            <a:r>
              <a:rPr lang="en-GB" dirty="0"/>
              <a:t>How it works and how you can support at home </a:t>
            </a:r>
          </a:p>
          <a:p>
            <a:r>
              <a:rPr lang="en-GB" dirty="0"/>
              <a:t>Reading after phonics</a:t>
            </a:r>
          </a:p>
          <a:p>
            <a:pPr lvl="1"/>
            <a:r>
              <a:rPr lang="en-GB" dirty="0"/>
              <a:t>How we teach reading post phonics </a:t>
            </a:r>
          </a:p>
        </p:txBody>
      </p:sp>
    </p:spTree>
    <p:extLst>
      <p:ext uri="{BB962C8B-B14F-4D97-AF65-F5344CB8AC3E}">
        <p14:creationId xmlns:p14="http://schemas.microsoft.com/office/powerpoint/2010/main" val="4012825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rgbClr val="FFFF00"/>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2135188" y="908051"/>
            <a:ext cx="7772400" cy="1470025"/>
          </a:xfrm>
        </p:spPr>
        <p:txBody>
          <a:bodyPr/>
          <a:lstStyle/>
          <a:p>
            <a:pPr algn="ctr" eaLnBrk="1" hangingPunct="1"/>
            <a:endParaRPr lang="en-GB" altLang="en-US">
              <a:solidFill>
                <a:schemeClr val="tx1"/>
              </a:solidFill>
              <a:latin typeface="Comic Sans MS" panose="030F0702030302020204" pitchFamily="66" charset="0"/>
            </a:endParaRPr>
          </a:p>
        </p:txBody>
      </p:sp>
      <p:sp>
        <p:nvSpPr>
          <p:cNvPr id="2051" name="Rectangle 3"/>
          <p:cNvSpPr>
            <a:spLocks noGrp="1" noChangeArrowheads="1"/>
          </p:cNvSpPr>
          <p:nvPr>
            <p:ph type="subTitle" idx="1"/>
          </p:nvPr>
        </p:nvSpPr>
        <p:spPr>
          <a:xfrm>
            <a:off x="2895600" y="2708276"/>
            <a:ext cx="6400800" cy="2930525"/>
          </a:xfrm>
        </p:spPr>
        <p:txBody>
          <a:bodyPr rtlCol="0">
            <a:normAutofit/>
          </a:bodyPr>
          <a:lstStyle/>
          <a:p>
            <a:pPr eaLnBrk="1" fontAlgn="auto" hangingPunct="1">
              <a:spcAft>
                <a:spcPts val="0"/>
              </a:spcAft>
              <a:defRPr/>
            </a:pPr>
            <a:endParaRPr lang="en-US"/>
          </a:p>
        </p:txBody>
      </p:sp>
      <p:pic>
        <p:nvPicPr>
          <p:cNvPr id="7172" name="Picture 6" descr="Learn to Read | Phonics for Kids | Letter Sounds - O, G, K, C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439" y="404813"/>
            <a:ext cx="7223125" cy="622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5532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5"/>
          <p:cNvSpPr>
            <a:spLocks noChangeArrowheads="1"/>
          </p:cNvSpPr>
          <p:nvPr/>
        </p:nvSpPr>
        <p:spPr bwMode="auto">
          <a:xfrm>
            <a:off x="2351088" y="1196975"/>
            <a:ext cx="7931150"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20000"/>
              </a:spcBef>
              <a:spcAft>
                <a:spcPct val="0"/>
              </a:spcAft>
              <a:buClrTx/>
              <a:buSzTx/>
              <a:buNone/>
            </a:pPr>
            <a:endParaRPr lang="en-US" altLang="en-US" sz="2400">
              <a:solidFill>
                <a:prstClr val="black"/>
              </a:solidFill>
              <a:latin typeface="Arial" panose="020B0604020202020204" pitchFamily="34" charset="0"/>
              <a:cs typeface="Arial" panose="020B0604020202020204" pitchFamily="34" charset="0"/>
            </a:endParaRPr>
          </a:p>
        </p:txBody>
      </p:sp>
      <p:sp>
        <p:nvSpPr>
          <p:cNvPr id="8195" name="Rectangle 16"/>
          <p:cNvSpPr>
            <a:spLocks noChangeArrowheads="1"/>
          </p:cNvSpPr>
          <p:nvPr/>
        </p:nvSpPr>
        <p:spPr bwMode="auto">
          <a:xfrm>
            <a:off x="2495550" y="1268413"/>
            <a:ext cx="79311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20000"/>
              </a:spcBef>
              <a:spcAft>
                <a:spcPct val="0"/>
              </a:spcAft>
              <a:buClrTx/>
              <a:buSzTx/>
              <a:buNone/>
            </a:pPr>
            <a:endParaRPr lang="en-US" altLang="en-US" sz="2800">
              <a:solidFill>
                <a:prstClr val="black"/>
              </a:solidFill>
              <a:latin typeface="Arial" panose="020B0604020202020204" pitchFamily="34" charset="0"/>
              <a:cs typeface="Arial" panose="020B0604020202020204" pitchFamily="34" charset="0"/>
            </a:endParaRPr>
          </a:p>
        </p:txBody>
      </p:sp>
      <p:sp>
        <p:nvSpPr>
          <p:cNvPr id="8196" name="Rectangle 17"/>
          <p:cNvSpPr>
            <a:spLocks noChangeArrowheads="1"/>
          </p:cNvSpPr>
          <p:nvPr/>
        </p:nvSpPr>
        <p:spPr bwMode="auto">
          <a:xfrm>
            <a:off x="1992313" y="404813"/>
            <a:ext cx="7848600" cy="611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20000"/>
              </a:spcBef>
              <a:spcAft>
                <a:spcPct val="0"/>
              </a:spcAft>
              <a:buClrTx/>
              <a:buSzTx/>
              <a:buNone/>
            </a:pPr>
            <a:r>
              <a:rPr lang="en-US" altLang="en-US" sz="3200" b="1" u="sng">
                <a:solidFill>
                  <a:prstClr val="black"/>
                </a:solidFill>
                <a:latin typeface="Arial" panose="020B0604020202020204" pitchFamily="34" charset="0"/>
                <a:cs typeface="Arial" panose="020B0604020202020204" pitchFamily="34" charset="0"/>
              </a:rPr>
              <a:t>What is phonics?</a:t>
            </a:r>
          </a:p>
          <a:p>
            <a:pPr algn="ctr" fontAlgn="base">
              <a:spcBef>
                <a:spcPct val="20000"/>
              </a:spcBef>
              <a:spcAft>
                <a:spcPct val="0"/>
              </a:spcAft>
              <a:buClrTx/>
              <a:buSzTx/>
              <a:buNone/>
            </a:pPr>
            <a:r>
              <a:rPr lang="en-US" altLang="en-US">
                <a:solidFill>
                  <a:prstClr val="black"/>
                </a:solidFill>
                <a:latin typeface="Arial" panose="020B0604020202020204" pitchFamily="34" charset="0"/>
                <a:cs typeface="Arial" panose="020B0604020202020204" pitchFamily="34" charset="0"/>
              </a:rPr>
              <a:t>Phonics is the relationship between letters and sounds.</a:t>
            </a:r>
          </a:p>
          <a:p>
            <a:pPr algn="ctr" fontAlgn="base">
              <a:spcBef>
                <a:spcPct val="20000"/>
              </a:spcBef>
              <a:spcAft>
                <a:spcPct val="0"/>
              </a:spcAft>
              <a:buClrTx/>
              <a:buSzTx/>
              <a:buNone/>
            </a:pPr>
            <a:r>
              <a:rPr lang="en-US" altLang="en-US">
                <a:solidFill>
                  <a:prstClr val="black"/>
                </a:solidFill>
                <a:latin typeface="Arial" panose="020B0604020202020204" pitchFamily="34" charset="0"/>
                <a:cs typeface="Arial" panose="020B0604020202020204" pitchFamily="34" charset="0"/>
              </a:rPr>
              <a:t>For example, in the Foundation Stage your child may learn ‘d’ as</a:t>
            </a:r>
          </a:p>
          <a:p>
            <a:pPr algn="ctr" fontAlgn="base">
              <a:spcBef>
                <a:spcPct val="20000"/>
              </a:spcBef>
              <a:spcAft>
                <a:spcPct val="0"/>
              </a:spcAft>
              <a:buClrTx/>
              <a:buSzTx/>
              <a:buNone/>
            </a:pPr>
            <a:r>
              <a:rPr lang="en-US" altLang="en-US">
                <a:solidFill>
                  <a:prstClr val="black"/>
                </a:solidFill>
                <a:latin typeface="Arial" panose="020B0604020202020204" pitchFamily="34" charset="0"/>
                <a:cs typeface="Arial" panose="020B0604020202020204" pitchFamily="34" charset="0"/>
              </a:rPr>
              <a:t>in dog.  In Y1, they may learn ‘ear’ as in fear.</a:t>
            </a:r>
          </a:p>
          <a:p>
            <a:pPr algn="ctr" fontAlgn="base">
              <a:spcBef>
                <a:spcPct val="20000"/>
              </a:spcBef>
              <a:spcAft>
                <a:spcPct val="0"/>
              </a:spcAft>
              <a:buClrTx/>
              <a:buSzTx/>
              <a:buNone/>
            </a:pPr>
            <a:endParaRPr lang="en-US" altLang="en-US">
              <a:solidFill>
                <a:prstClr val="black"/>
              </a:solidFill>
              <a:latin typeface="Arial" panose="020B0604020202020204" pitchFamily="34" charset="0"/>
              <a:cs typeface="Arial" panose="020B0604020202020204" pitchFamily="34" charset="0"/>
            </a:endParaRPr>
          </a:p>
          <a:p>
            <a:pPr algn="ctr" fontAlgn="base">
              <a:spcBef>
                <a:spcPct val="20000"/>
              </a:spcBef>
              <a:spcAft>
                <a:spcPct val="0"/>
              </a:spcAft>
              <a:buClrTx/>
              <a:buSzTx/>
              <a:buNone/>
            </a:pPr>
            <a:r>
              <a:rPr lang="en-US" altLang="en-US">
                <a:solidFill>
                  <a:prstClr val="black"/>
                </a:solidFill>
                <a:latin typeface="Arial" panose="020B0604020202020204" pitchFamily="34" charset="0"/>
                <a:cs typeface="Arial" panose="020B0604020202020204" pitchFamily="34" charset="0"/>
              </a:rPr>
              <a:t>All readers use a range of strategies and we aim to develop all</a:t>
            </a:r>
          </a:p>
          <a:p>
            <a:pPr algn="ctr" fontAlgn="base">
              <a:spcBef>
                <a:spcPct val="20000"/>
              </a:spcBef>
              <a:spcAft>
                <a:spcPct val="0"/>
              </a:spcAft>
              <a:buClrTx/>
              <a:buSzTx/>
              <a:buNone/>
            </a:pPr>
            <a:r>
              <a:rPr lang="en-US" altLang="en-US">
                <a:solidFill>
                  <a:prstClr val="black"/>
                </a:solidFill>
                <a:latin typeface="Arial" panose="020B0604020202020204" pitchFamily="34" charset="0"/>
                <a:cs typeface="Arial" panose="020B0604020202020204" pitchFamily="34" charset="0"/>
              </a:rPr>
              <a:t>of these. However, research has shown that the most able</a:t>
            </a:r>
          </a:p>
          <a:p>
            <a:pPr algn="ctr" fontAlgn="base">
              <a:spcBef>
                <a:spcPct val="20000"/>
              </a:spcBef>
              <a:spcAft>
                <a:spcPct val="0"/>
              </a:spcAft>
              <a:buClrTx/>
              <a:buSzTx/>
              <a:buNone/>
            </a:pPr>
            <a:r>
              <a:rPr lang="en-US" altLang="en-US">
                <a:solidFill>
                  <a:prstClr val="black"/>
                </a:solidFill>
                <a:latin typeface="Arial" panose="020B0604020202020204" pitchFamily="34" charset="0"/>
                <a:cs typeface="Arial" panose="020B0604020202020204" pitchFamily="34" charset="0"/>
              </a:rPr>
              <a:t>readers pay attention to every word in a sentence.</a:t>
            </a:r>
          </a:p>
          <a:p>
            <a:pPr algn="ctr" fontAlgn="base">
              <a:spcBef>
                <a:spcPct val="20000"/>
              </a:spcBef>
              <a:spcAft>
                <a:spcPct val="0"/>
              </a:spcAft>
              <a:buClrTx/>
              <a:buSzTx/>
              <a:buNone/>
            </a:pPr>
            <a:r>
              <a:rPr lang="en-US" altLang="en-US">
                <a:solidFill>
                  <a:prstClr val="black"/>
                </a:solidFill>
                <a:latin typeface="Arial" panose="020B0604020202020204" pitchFamily="34" charset="0"/>
                <a:cs typeface="Arial" panose="020B0604020202020204" pitchFamily="34" charset="0"/>
              </a:rPr>
              <a:t>This requires competency in phonics.</a:t>
            </a:r>
          </a:p>
          <a:p>
            <a:pPr algn="ctr" fontAlgn="base">
              <a:spcBef>
                <a:spcPct val="20000"/>
              </a:spcBef>
              <a:spcAft>
                <a:spcPct val="0"/>
              </a:spcAft>
              <a:buClrTx/>
              <a:buSzTx/>
              <a:buNone/>
            </a:pPr>
            <a:endParaRPr lang="en-US" altLang="en-US">
              <a:solidFill>
                <a:prstClr val="black"/>
              </a:solidFill>
              <a:latin typeface="Arial" panose="020B0604020202020204" pitchFamily="34" charset="0"/>
              <a:cs typeface="Arial" panose="020B0604020202020204" pitchFamily="34" charset="0"/>
            </a:endParaRPr>
          </a:p>
          <a:p>
            <a:pPr algn="ctr" fontAlgn="base">
              <a:spcBef>
                <a:spcPct val="20000"/>
              </a:spcBef>
              <a:spcAft>
                <a:spcPct val="0"/>
              </a:spcAft>
              <a:buClrTx/>
              <a:buSzTx/>
              <a:buNone/>
            </a:pPr>
            <a:r>
              <a:rPr lang="en-US" altLang="en-US">
                <a:solidFill>
                  <a:prstClr val="black"/>
                </a:solidFill>
                <a:latin typeface="Arial" panose="020B0604020202020204" pitchFamily="34" charset="0"/>
                <a:cs typeface="Arial" panose="020B0604020202020204" pitchFamily="34" charset="0"/>
              </a:rPr>
              <a:t>We teach regular, discrete, explicit and systematic phonics lessons.</a:t>
            </a:r>
          </a:p>
          <a:p>
            <a:pPr algn="ctr" fontAlgn="base">
              <a:spcBef>
                <a:spcPct val="20000"/>
              </a:spcBef>
              <a:spcAft>
                <a:spcPct val="0"/>
              </a:spcAft>
              <a:buClrTx/>
              <a:buSzTx/>
              <a:buNone/>
            </a:pPr>
            <a:endParaRPr lang="en-GB" altLang="en-US">
              <a:solidFill>
                <a:prstClr val="black"/>
              </a:solidFill>
              <a:latin typeface="Arial" panose="020B0604020202020204" pitchFamily="34" charset="0"/>
              <a:cs typeface="Arial" panose="020B0604020202020204" pitchFamily="34" charset="0"/>
            </a:endParaRPr>
          </a:p>
          <a:p>
            <a:pPr algn="ctr" fontAlgn="base">
              <a:spcBef>
                <a:spcPct val="20000"/>
              </a:spcBef>
              <a:spcAft>
                <a:spcPct val="0"/>
              </a:spcAft>
              <a:buClrTx/>
              <a:buSzTx/>
              <a:buNone/>
            </a:pPr>
            <a:r>
              <a:rPr lang="en-GB" altLang="en-US">
                <a:solidFill>
                  <a:prstClr val="black"/>
                </a:solidFill>
                <a:latin typeface="Arial" panose="020B0604020202020204" pitchFamily="34" charset="0"/>
                <a:cs typeface="Arial" panose="020B0604020202020204" pitchFamily="34" charset="0"/>
              </a:rPr>
              <a:t>At all times, we aim to make phonic lessons </a:t>
            </a:r>
            <a:r>
              <a:rPr lang="en-US" altLang="en-US">
                <a:solidFill>
                  <a:prstClr val="black"/>
                </a:solidFill>
                <a:latin typeface="Arial" panose="020B0604020202020204" pitchFamily="34" charset="0"/>
                <a:cs typeface="Arial" panose="020B0604020202020204" pitchFamily="34" charset="0"/>
              </a:rPr>
              <a:t>fun and interactive</a:t>
            </a:r>
          </a:p>
          <a:p>
            <a:pPr algn="ctr" fontAlgn="base">
              <a:spcBef>
                <a:spcPct val="20000"/>
              </a:spcBef>
              <a:spcAft>
                <a:spcPct val="0"/>
              </a:spcAft>
              <a:buClrTx/>
              <a:buSzTx/>
              <a:buNone/>
            </a:pPr>
            <a:r>
              <a:rPr lang="en-US" altLang="en-US">
                <a:solidFill>
                  <a:prstClr val="black"/>
                </a:solidFill>
                <a:latin typeface="Arial" panose="020B0604020202020204" pitchFamily="34" charset="0"/>
                <a:cs typeface="Arial" panose="020B0604020202020204" pitchFamily="34" charset="0"/>
              </a:rPr>
              <a:t>by using a range of strategies and resources.</a:t>
            </a:r>
            <a:endParaRPr lang="en-GB" altLang="en-US">
              <a:solidFill>
                <a:prstClr val="black"/>
              </a:solidFill>
              <a:latin typeface="Arial" panose="020B0604020202020204" pitchFamily="34" charset="0"/>
              <a:cs typeface="Arial" panose="020B0604020202020204" pitchFamily="34" charset="0"/>
            </a:endParaRPr>
          </a:p>
          <a:p>
            <a:pPr algn="ctr" fontAlgn="base">
              <a:spcBef>
                <a:spcPct val="20000"/>
              </a:spcBef>
              <a:spcAft>
                <a:spcPct val="0"/>
              </a:spcAft>
              <a:buClrTx/>
              <a:buSzTx/>
              <a:buNone/>
            </a:pPr>
            <a:r>
              <a:rPr lang="en-US" altLang="en-US">
                <a:solidFill>
                  <a:prstClr val="black"/>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762137684"/>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en-US"/>
              <a:t> 6 phase teaching programme</a:t>
            </a:r>
            <a:r>
              <a:rPr lang="en-US" altLang="en-US" sz="4000"/>
              <a:t> </a:t>
            </a:r>
          </a:p>
        </p:txBody>
      </p:sp>
      <p:sp>
        <p:nvSpPr>
          <p:cNvPr id="9219" name="Rectangle 3"/>
          <p:cNvSpPr>
            <a:spLocks noGrp="1" noChangeArrowheads="1"/>
          </p:cNvSpPr>
          <p:nvPr>
            <p:ph idx="1"/>
          </p:nvPr>
        </p:nvSpPr>
        <p:spPr/>
        <p:txBody>
          <a:bodyPr/>
          <a:lstStyle/>
          <a:p>
            <a:pPr algn="ctr" eaLnBrk="1" hangingPunct="1">
              <a:lnSpc>
                <a:spcPct val="90000"/>
              </a:lnSpc>
              <a:buFontTx/>
              <a:buNone/>
            </a:pPr>
            <a:endParaRPr lang="en-US" altLang="en-US" sz="2800" u="sng" dirty="0"/>
          </a:p>
          <a:p>
            <a:pPr algn="ctr" eaLnBrk="1" hangingPunct="1">
              <a:lnSpc>
                <a:spcPct val="90000"/>
              </a:lnSpc>
              <a:buFontTx/>
              <a:buNone/>
            </a:pPr>
            <a:r>
              <a:rPr lang="en-US" altLang="en-US" sz="2800" u="sng" dirty="0"/>
              <a:t>Progression </a:t>
            </a:r>
          </a:p>
          <a:p>
            <a:pPr algn="ctr" eaLnBrk="1" hangingPunct="1">
              <a:lnSpc>
                <a:spcPct val="90000"/>
              </a:lnSpc>
              <a:buFontTx/>
              <a:buNone/>
            </a:pPr>
            <a:endParaRPr lang="en-US" altLang="en-US" sz="2800" u="sng" dirty="0"/>
          </a:p>
          <a:p>
            <a:pPr eaLnBrk="1" hangingPunct="1">
              <a:lnSpc>
                <a:spcPct val="90000"/>
              </a:lnSpc>
            </a:pPr>
            <a:r>
              <a:rPr lang="en-US" altLang="en-US" sz="2400" dirty="0"/>
              <a:t>Foundation Stage:	</a:t>
            </a:r>
            <a:r>
              <a:rPr lang="en-GB" altLang="en-US" sz="2400" dirty="0"/>
              <a:t>Phases 1 – 3</a:t>
            </a:r>
          </a:p>
          <a:p>
            <a:pPr eaLnBrk="1" hangingPunct="1">
              <a:lnSpc>
                <a:spcPct val="90000"/>
              </a:lnSpc>
              <a:buFontTx/>
              <a:buNone/>
            </a:pPr>
            <a:endParaRPr lang="en-GB" altLang="en-US" sz="2400" dirty="0"/>
          </a:p>
          <a:p>
            <a:pPr eaLnBrk="1" hangingPunct="1">
              <a:lnSpc>
                <a:spcPct val="90000"/>
              </a:lnSpc>
            </a:pPr>
            <a:r>
              <a:rPr lang="en-US" altLang="en-US" sz="2400" b="1" dirty="0"/>
              <a:t>Year One :</a:t>
            </a:r>
            <a:r>
              <a:rPr lang="en-US" altLang="en-US" sz="2400" dirty="0"/>
              <a:t>			Phases 4 &amp; 5</a:t>
            </a:r>
          </a:p>
          <a:p>
            <a:pPr eaLnBrk="1" hangingPunct="1">
              <a:lnSpc>
                <a:spcPct val="90000"/>
              </a:lnSpc>
              <a:buFontTx/>
              <a:buNone/>
            </a:pPr>
            <a:endParaRPr lang="en-US" altLang="en-US" sz="2400" dirty="0"/>
          </a:p>
          <a:p>
            <a:pPr eaLnBrk="1" hangingPunct="1">
              <a:lnSpc>
                <a:spcPct val="90000"/>
              </a:lnSpc>
            </a:pPr>
            <a:r>
              <a:rPr lang="en-US" altLang="en-US" sz="2400" b="1" dirty="0"/>
              <a:t>Year Two:			</a:t>
            </a:r>
            <a:r>
              <a:rPr lang="en-US" altLang="en-US" sz="2400" dirty="0"/>
              <a:t>Phase 6</a:t>
            </a:r>
          </a:p>
          <a:p>
            <a:pPr eaLnBrk="1" hangingPunct="1">
              <a:lnSpc>
                <a:spcPct val="90000"/>
              </a:lnSpc>
              <a:buFontTx/>
              <a:buNone/>
            </a:pPr>
            <a:endParaRPr lang="en-US" altLang="en-US" sz="2400" dirty="0"/>
          </a:p>
        </p:txBody>
      </p:sp>
    </p:spTree>
    <p:extLst>
      <p:ext uri="{BB962C8B-B14F-4D97-AF65-F5344CB8AC3E}">
        <p14:creationId xmlns:p14="http://schemas.microsoft.com/office/powerpoint/2010/main" val="288852156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r>
              <a:rPr lang="en-GB" altLang="en-US">
                <a:hlinkClick r:id="rId2"/>
              </a:rPr>
              <a:t>Introduction to Monster Phonics - YouTube</a:t>
            </a:r>
            <a:endParaRPr lang="en-GB" altLang="en-US"/>
          </a:p>
        </p:txBody>
      </p:sp>
      <p:sp>
        <p:nvSpPr>
          <p:cNvPr id="10243" name="Online Image Placeholder 2"/>
          <p:cNvSpPr>
            <a:spLocks noGrp="1" noTextEdit="1"/>
          </p:cNvSpPr>
          <p:nvPr>
            <p:ph type="clipArt" sz="half" idx="1"/>
          </p:nvPr>
        </p:nvSpPr>
        <p:spPr>
          <a:xfrm>
            <a:off x="914400" y="1837267"/>
            <a:ext cx="5029200" cy="3657600"/>
          </a:xfrm>
        </p:spPr>
      </p:sp>
      <p:sp>
        <p:nvSpPr>
          <p:cNvPr id="10244" name="Text Placeholder 3"/>
          <p:cNvSpPr>
            <a:spLocks noGrp="1"/>
          </p:cNvSpPr>
          <p:nvPr>
            <p:ph type="body" sz="half" idx="2"/>
          </p:nvPr>
        </p:nvSpPr>
        <p:spPr/>
        <p:txBody>
          <a:bodyPr/>
          <a:lstStyle/>
          <a:p>
            <a:pPr eaLnBrk="1" hangingPunct="1"/>
            <a:endParaRPr lang="en-GB" altLang="en-US"/>
          </a:p>
        </p:txBody>
      </p:sp>
      <p:sp>
        <p:nvSpPr>
          <p:cNvPr id="10245" name="AutoShape 2" descr="Monster Phonics - Apps on Google Play"/>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None/>
            </a:pPr>
            <a:endParaRPr lang="en-GB" altLang="en-US">
              <a:solidFill>
                <a:prstClr val="black"/>
              </a:solidFill>
            </a:endParaRPr>
          </a:p>
        </p:txBody>
      </p:sp>
      <p:pic>
        <p:nvPicPr>
          <p:cNvPr id="10246" name="Picture 4" descr="Hinchliffe Mill Junior &amp; Infant School - Phoni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9575" y="2997200"/>
            <a:ext cx="87630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44124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altLang="en-US"/>
              <a:t>Resources…</a:t>
            </a:r>
          </a:p>
        </p:txBody>
      </p:sp>
      <p:sp>
        <p:nvSpPr>
          <p:cNvPr id="11267" name="Online Image Placeholder 2"/>
          <p:cNvSpPr>
            <a:spLocks noGrp="1" noTextEdit="1"/>
          </p:cNvSpPr>
          <p:nvPr>
            <p:ph type="clipArt" sz="half" idx="1"/>
          </p:nvPr>
        </p:nvSpPr>
        <p:spPr/>
      </p:sp>
      <p:sp>
        <p:nvSpPr>
          <p:cNvPr id="11268" name="Text Placeholder 3"/>
          <p:cNvSpPr>
            <a:spLocks noGrp="1"/>
          </p:cNvSpPr>
          <p:nvPr>
            <p:ph type="body" sz="half" idx="2"/>
          </p:nvPr>
        </p:nvSpPr>
        <p:spPr/>
        <p:txBody>
          <a:bodyPr/>
          <a:lstStyle/>
          <a:p>
            <a:pPr eaLnBrk="1" hangingPunct="1"/>
            <a:endParaRPr lang="en-GB" altLang="en-US"/>
          </a:p>
        </p:txBody>
      </p:sp>
      <p:pic>
        <p:nvPicPr>
          <p:cNvPr id="11269" name="Picture 2" descr="Set of 10 A4 Graphemes Posters | Monster Phonic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0088" y="2205038"/>
            <a:ext cx="4164012" cy="416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13450" y="946151"/>
            <a:ext cx="4133850"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4" descr="Monster Phonics Magnetic Letters | Monster Phonic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7801" y="3657600"/>
            <a:ext cx="3921125"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1950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altLang="en-US"/>
              <a:t>E – books/ reading scheme…</a:t>
            </a:r>
          </a:p>
        </p:txBody>
      </p:sp>
      <p:sp>
        <p:nvSpPr>
          <p:cNvPr id="12291" name="Online Image Placeholder 2"/>
          <p:cNvSpPr>
            <a:spLocks noGrp="1" noTextEdit="1"/>
          </p:cNvSpPr>
          <p:nvPr>
            <p:ph type="clipArt" sz="half" idx="1"/>
          </p:nvPr>
        </p:nvSpPr>
        <p:spPr/>
      </p:sp>
      <p:sp>
        <p:nvSpPr>
          <p:cNvPr id="12292" name="Text Placeholder 3"/>
          <p:cNvSpPr>
            <a:spLocks noGrp="1"/>
          </p:cNvSpPr>
          <p:nvPr>
            <p:ph type="body" sz="half" idx="2"/>
          </p:nvPr>
        </p:nvSpPr>
        <p:spPr/>
        <p:txBody>
          <a:bodyPr/>
          <a:lstStyle/>
          <a:p>
            <a:pPr eaLnBrk="1" hangingPunct="1"/>
            <a:r>
              <a:rPr lang="en-GB" altLang="en-US" dirty="0"/>
              <a:t>Please use the following like to sign up to the website to access the e-books.</a:t>
            </a:r>
          </a:p>
          <a:p>
            <a:pPr eaLnBrk="1" hangingPunct="1"/>
            <a:endParaRPr lang="en-GB" altLang="en-US" dirty="0"/>
          </a:p>
          <a:p>
            <a:pPr eaLnBrk="1" hangingPunct="1"/>
            <a:r>
              <a:rPr lang="en-GB" dirty="0">
                <a:hlinkClick r:id="rId2"/>
              </a:rPr>
              <a:t>https://monsterphonics.com/register/ebooks-whole-scheme/?ca=5eb8ef1ed0966075e5f5944a6ae78a81</a:t>
            </a:r>
            <a:endParaRPr lang="en-GB" altLang="en-US" dirty="0"/>
          </a:p>
        </p:txBody>
      </p:sp>
      <p:pic>
        <p:nvPicPr>
          <p:cNvPr id="12293" name="Picture 2" descr="Full set of books Stages 1, 2, 3, 3.1, 3.2, 4, 5, 6, 7, 8, 9 and 10 (130  books) | Monster Phoni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977" y="792162"/>
            <a:ext cx="5465762" cy="573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6526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279650" y="260350"/>
            <a:ext cx="6870700" cy="844550"/>
          </a:xfrm>
        </p:spPr>
        <p:txBody>
          <a:bodyPr/>
          <a:lstStyle/>
          <a:p>
            <a:pPr eaLnBrk="1" hangingPunct="1"/>
            <a:r>
              <a:rPr lang="en-US" altLang="en-US"/>
              <a:t>What can you do to help?</a:t>
            </a:r>
          </a:p>
        </p:txBody>
      </p:sp>
      <p:sp>
        <p:nvSpPr>
          <p:cNvPr id="13315" name="Rectangle 3"/>
          <p:cNvSpPr>
            <a:spLocks noGrp="1" noChangeArrowheads="1"/>
          </p:cNvSpPr>
          <p:nvPr>
            <p:ph idx="1"/>
          </p:nvPr>
        </p:nvSpPr>
        <p:spPr>
          <a:xfrm>
            <a:off x="2209800" y="1341438"/>
            <a:ext cx="7696200" cy="4144962"/>
          </a:xfrm>
        </p:spPr>
        <p:txBody>
          <a:bodyPr/>
          <a:lstStyle/>
          <a:p>
            <a:pPr eaLnBrk="1" hangingPunct="1"/>
            <a:r>
              <a:rPr lang="en-US" altLang="en-US"/>
              <a:t>Read daily with your child</a:t>
            </a:r>
          </a:p>
          <a:p>
            <a:pPr eaLnBrk="1" hangingPunct="1"/>
            <a:r>
              <a:rPr lang="en-US" altLang="en-US"/>
              <a:t>Use flashcards to practise less secure sounds</a:t>
            </a:r>
          </a:p>
          <a:p>
            <a:pPr eaLnBrk="1" hangingPunct="1"/>
            <a:r>
              <a:rPr lang="en-US" altLang="en-US"/>
              <a:t>Encourage your child to blend sounds</a:t>
            </a:r>
          </a:p>
          <a:p>
            <a:pPr eaLnBrk="1" hangingPunct="1">
              <a:buFontTx/>
              <a:buNone/>
            </a:pPr>
            <a:r>
              <a:rPr lang="en-US" altLang="en-US"/>
              <a:t>   when tackling unfamiliar words</a:t>
            </a:r>
          </a:p>
          <a:p>
            <a:pPr eaLnBrk="1" hangingPunct="1"/>
            <a:r>
              <a:rPr lang="en-US" altLang="en-US"/>
              <a:t>Model correct articulation of sounds</a:t>
            </a:r>
          </a:p>
          <a:p>
            <a:pPr eaLnBrk="1" hangingPunct="1"/>
            <a:r>
              <a:rPr lang="en-US" altLang="en-US"/>
              <a:t>Enjoy reading!</a:t>
            </a:r>
          </a:p>
          <a:p>
            <a:pPr eaLnBrk="1" hangingPunct="1"/>
            <a:endParaRPr lang="en-US" altLang="en-US"/>
          </a:p>
          <a:p>
            <a:pPr eaLnBrk="1" hangingPunct="1">
              <a:buFontTx/>
              <a:buNone/>
            </a:pPr>
            <a:endParaRPr lang="en-US" altLang="en-US"/>
          </a:p>
        </p:txBody>
      </p:sp>
    </p:spTree>
    <p:extLst>
      <p:ext uri="{BB962C8B-B14F-4D97-AF65-F5344CB8AC3E}">
        <p14:creationId xmlns:p14="http://schemas.microsoft.com/office/powerpoint/2010/main" val="3654750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1981125" y="511812"/>
            <a:ext cx="8372837" cy="6050685"/>
          </a:xfrm>
        </p:spPr>
      </p:pic>
    </p:spTree>
    <p:extLst>
      <p:ext uri="{BB962C8B-B14F-4D97-AF65-F5344CB8AC3E}">
        <p14:creationId xmlns:p14="http://schemas.microsoft.com/office/powerpoint/2010/main" val="194709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0123B3F3-B64A-C689-633C-47B0D8954589}"/>
              </a:ext>
            </a:extLst>
          </p:cNvPr>
          <p:cNvPicPr>
            <a:picLocks noChangeAspect="1"/>
          </p:cNvPicPr>
          <p:nvPr/>
        </p:nvPicPr>
        <p:blipFill>
          <a:blip r:embed="rId2"/>
          <a:stretch>
            <a:fillRect/>
          </a:stretch>
        </p:blipFill>
        <p:spPr>
          <a:xfrm>
            <a:off x="116681" y="181867"/>
            <a:ext cx="12077699" cy="3351014"/>
          </a:xfrm>
          <a:prstGeom prst="rect">
            <a:avLst/>
          </a:prstGeom>
        </p:spPr>
      </p:pic>
      <p:sp>
        <p:nvSpPr>
          <p:cNvPr id="5" name="TextBox 4">
            <a:extLst>
              <a:ext uri="{FF2B5EF4-FFF2-40B4-BE49-F238E27FC236}">
                <a16:creationId xmlns:a16="http://schemas.microsoft.com/office/drawing/2014/main" id="{715E947B-B5A7-5516-190E-5C280A4F43A7}"/>
              </a:ext>
            </a:extLst>
          </p:cNvPr>
          <p:cNvSpPr txBox="1"/>
          <p:nvPr/>
        </p:nvSpPr>
        <p:spPr>
          <a:xfrm>
            <a:off x="116681" y="5045868"/>
            <a:ext cx="1186338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600" dirty="0">
                <a:latin typeface="Comic Sans MS"/>
                <a:cs typeface="Calibri"/>
              </a:rPr>
              <a:t>'We know that children learn best when parents and teachers follow the same methods.'</a:t>
            </a:r>
            <a:endParaRPr lang="en-US" sz="3600" dirty="0"/>
          </a:p>
        </p:txBody>
      </p:sp>
    </p:spTree>
    <p:extLst>
      <p:ext uri="{BB962C8B-B14F-4D97-AF65-F5344CB8AC3E}">
        <p14:creationId xmlns:p14="http://schemas.microsoft.com/office/powerpoint/2010/main" val="2378309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26196C2-DF58-6355-C77F-F60CE1F5B081}"/>
              </a:ext>
            </a:extLst>
          </p:cNvPr>
          <p:cNvSpPr txBox="1"/>
          <p:nvPr/>
        </p:nvSpPr>
        <p:spPr>
          <a:xfrm>
            <a:off x="-2381" y="-2381"/>
            <a:ext cx="12053887"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dirty="0">
                <a:latin typeface="Comic Sans MS"/>
                <a:ea typeface="+mn-lt"/>
                <a:cs typeface="+mn-lt"/>
              </a:rPr>
              <a:t>Monster Phonics uses the 10 monsters to </a:t>
            </a:r>
            <a:r>
              <a:rPr lang="en-US" sz="3200" dirty="0" err="1">
                <a:latin typeface="Comic Sans MS"/>
                <a:ea typeface="+mn-lt"/>
                <a:cs typeface="+mn-lt"/>
              </a:rPr>
              <a:t>categorises</a:t>
            </a:r>
            <a:r>
              <a:rPr lang="en-US" sz="3200" dirty="0">
                <a:latin typeface="Comic Sans MS"/>
                <a:ea typeface="+mn-lt"/>
                <a:cs typeface="+mn-lt"/>
              </a:rPr>
              <a:t> all sounds into 10 simple areas. Furthermore, each monster has a different </a:t>
            </a:r>
            <a:r>
              <a:rPr lang="en-US" sz="3200" dirty="0" err="1">
                <a:latin typeface="Comic Sans MS"/>
                <a:ea typeface="+mn-lt"/>
                <a:cs typeface="+mn-lt"/>
              </a:rPr>
              <a:t>colour</a:t>
            </a:r>
            <a:r>
              <a:rPr lang="en-US" sz="3200" dirty="0">
                <a:latin typeface="Comic Sans MS"/>
                <a:ea typeface="+mn-lt"/>
                <a:cs typeface="+mn-lt"/>
              </a:rPr>
              <a:t> and that </a:t>
            </a:r>
            <a:r>
              <a:rPr lang="en-US" sz="3200" dirty="0" err="1">
                <a:latin typeface="Comic Sans MS"/>
                <a:ea typeface="+mn-lt"/>
                <a:cs typeface="+mn-lt"/>
              </a:rPr>
              <a:t>colour</a:t>
            </a:r>
            <a:r>
              <a:rPr lang="en-US" sz="3200" dirty="0">
                <a:latin typeface="Comic Sans MS"/>
                <a:ea typeface="+mn-lt"/>
                <a:cs typeface="+mn-lt"/>
              </a:rPr>
              <a:t> represents that way of spelling the sound.</a:t>
            </a:r>
            <a:r>
              <a:rPr lang="en-US" sz="3200" dirty="0">
                <a:ea typeface="+mn-lt"/>
                <a:cs typeface="+mn-lt"/>
              </a:rPr>
              <a:t> </a:t>
            </a:r>
            <a:endParaRPr lang="en-US"/>
          </a:p>
        </p:txBody>
      </p:sp>
      <p:pic>
        <p:nvPicPr>
          <p:cNvPr id="2" name="Picture 2">
            <a:extLst>
              <a:ext uri="{FF2B5EF4-FFF2-40B4-BE49-F238E27FC236}">
                <a16:creationId xmlns:a16="http://schemas.microsoft.com/office/drawing/2014/main" id="{4BBD5077-F64F-2B5F-56EC-B83289531DDD}"/>
              </a:ext>
            </a:extLst>
          </p:cNvPr>
          <p:cNvPicPr>
            <a:picLocks noChangeAspect="1"/>
          </p:cNvPicPr>
          <p:nvPr/>
        </p:nvPicPr>
        <p:blipFill>
          <a:blip r:embed="rId2"/>
          <a:stretch>
            <a:fillRect/>
          </a:stretch>
        </p:blipFill>
        <p:spPr>
          <a:xfrm>
            <a:off x="2883987" y="2030495"/>
            <a:ext cx="6874668" cy="4831348"/>
          </a:xfrm>
          <a:prstGeom prst="rect">
            <a:avLst/>
          </a:prstGeom>
        </p:spPr>
      </p:pic>
    </p:spTree>
    <p:extLst>
      <p:ext uri="{BB962C8B-B14F-4D97-AF65-F5344CB8AC3E}">
        <p14:creationId xmlns:p14="http://schemas.microsoft.com/office/powerpoint/2010/main" val="3818795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26196C2-DF58-6355-C77F-F60CE1F5B081}"/>
              </a:ext>
            </a:extLst>
          </p:cNvPr>
          <p:cNvSpPr txBox="1"/>
          <p:nvPr/>
        </p:nvSpPr>
        <p:spPr>
          <a:xfrm>
            <a:off x="-2381" y="116681"/>
            <a:ext cx="12053887"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dirty="0">
                <a:latin typeface="Comic Sans MS"/>
                <a:cs typeface="Calibri"/>
              </a:rPr>
              <a:t>Monster Phonics makes learning fun and more memorable. Rather than relying on rote learning, Monster Phonics uses </a:t>
            </a:r>
            <a:r>
              <a:rPr lang="en-US" sz="3200" dirty="0" err="1">
                <a:latin typeface="Comic Sans MS"/>
                <a:cs typeface="Calibri"/>
              </a:rPr>
              <a:t>colour</a:t>
            </a:r>
            <a:r>
              <a:rPr lang="en-US" sz="3200" dirty="0">
                <a:latin typeface="Comic Sans MS"/>
                <a:cs typeface="Calibri"/>
              </a:rPr>
              <a:t>-coding to promote understanding, which leads to children becoming confident, independent learners.</a:t>
            </a:r>
            <a:endParaRPr lang="en-US" sz="3200" dirty="0">
              <a:latin typeface="Comic Sans MS"/>
            </a:endParaRPr>
          </a:p>
        </p:txBody>
      </p:sp>
      <p:pic>
        <p:nvPicPr>
          <p:cNvPr id="5" name="Picture 5" descr="A picture containing calendar&#10;&#10;Description automatically generated">
            <a:extLst>
              <a:ext uri="{FF2B5EF4-FFF2-40B4-BE49-F238E27FC236}">
                <a16:creationId xmlns:a16="http://schemas.microsoft.com/office/drawing/2014/main" id="{F9E69A18-BCBB-42DA-0CAB-095BF5638088}"/>
              </a:ext>
            </a:extLst>
          </p:cNvPr>
          <p:cNvPicPr>
            <a:picLocks noChangeAspect="1"/>
          </p:cNvPicPr>
          <p:nvPr/>
        </p:nvPicPr>
        <p:blipFill>
          <a:blip r:embed="rId2"/>
          <a:stretch>
            <a:fillRect/>
          </a:stretch>
        </p:blipFill>
        <p:spPr>
          <a:xfrm>
            <a:off x="2581275" y="2175513"/>
            <a:ext cx="6886574" cy="4769160"/>
          </a:xfrm>
          <a:prstGeom prst="rect">
            <a:avLst/>
          </a:prstGeom>
        </p:spPr>
      </p:pic>
    </p:spTree>
    <p:extLst>
      <p:ext uri="{BB962C8B-B14F-4D97-AF65-F5344CB8AC3E}">
        <p14:creationId xmlns:p14="http://schemas.microsoft.com/office/powerpoint/2010/main" val="28126537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54857BAD-71C8-FF12-8335-FB8532BD0AC7}"/>
              </a:ext>
            </a:extLst>
          </p:cNvPr>
          <p:cNvPicPr>
            <a:picLocks noGrp="1" noChangeAspect="1"/>
          </p:cNvPicPr>
          <p:nvPr>
            <p:ph idx="4294967295"/>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15424677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Diagram, map&#10;&#10;Description automatically generated">
            <a:extLst>
              <a:ext uri="{FF2B5EF4-FFF2-40B4-BE49-F238E27FC236}">
                <a16:creationId xmlns:a16="http://schemas.microsoft.com/office/drawing/2014/main" id="{0DD069D4-0D92-88D0-0501-3B0FF284DD2D}"/>
              </a:ext>
            </a:extLst>
          </p:cNvPr>
          <p:cNvPicPr>
            <a:picLocks noGrp="1" noChangeAspect="1"/>
          </p:cNvPicPr>
          <p:nvPr>
            <p:ph idx="4294967295"/>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631059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BD83D80C-5368-6DA0-9BC8-5B6EE41E6581}"/>
              </a:ext>
            </a:extLst>
          </p:cNvPr>
          <p:cNvPicPr>
            <a:picLocks noGrp="1" noChangeAspect="1"/>
          </p:cNvPicPr>
          <p:nvPr>
            <p:ph idx="4294967295"/>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14030111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27457-7DB1-4C8A-9D95-ED781C9F89CB}"/>
              </a:ext>
            </a:extLst>
          </p:cNvPr>
          <p:cNvSpPr>
            <a:spLocks noGrp="1"/>
          </p:cNvSpPr>
          <p:nvPr>
            <p:ph type="title"/>
          </p:nvPr>
        </p:nvSpPr>
        <p:spPr>
          <a:xfrm>
            <a:off x="-3628" y="213519"/>
            <a:ext cx="10515600" cy="1325563"/>
          </a:xfrm>
        </p:spPr>
        <p:txBody>
          <a:bodyPr>
            <a:normAutofit fontScale="90000"/>
          </a:bodyPr>
          <a:lstStyle/>
          <a:p>
            <a:r>
              <a:rPr lang="en-US" dirty="0">
                <a:latin typeface="Comic Sans MS"/>
                <a:cs typeface="Calibri Light"/>
              </a:rPr>
              <a:t>Our brand new </a:t>
            </a:r>
            <a:br>
              <a:rPr lang="en-US" dirty="0">
                <a:latin typeface="Comic Sans MS"/>
                <a:cs typeface="Calibri Light"/>
              </a:rPr>
            </a:br>
            <a:r>
              <a:rPr lang="en-US" dirty="0">
                <a:latin typeface="Comic Sans MS"/>
                <a:cs typeface="Calibri Light"/>
              </a:rPr>
              <a:t>Monster Phonics </a:t>
            </a:r>
            <a:br>
              <a:rPr lang="en-US" dirty="0">
                <a:latin typeface="Comic Sans MS"/>
                <a:cs typeface="Calibri Light"/>
              </a:rPr>
            </a:br>
            <a:r>
              <a:rPr lang="en-US" dirty="0">
                <a:latin typeface="Comic Sans MS"/>
                <a:cs typeface="Calibri Light"/>
              </a:rPr>
              <a:t>Books...</a:t>
            </a:r>
            <a:endParaRPr lang="en-US" dirty="0">
              <a:latin typeface="Comic Sans MS"/>
            </a:endParaRPr>
          </a:p>
        </p:txBody>
      </p:sp>
      <p:pic>
        <p:nvPicPr>
          <p:cNvPr id="4" name="Picture 4" descr="Graphical user interface, website, calendar&#10;&#10;Description automatically generated">
            <a:extLst>
              <a:ext uri="{FF2B5EF4-FFF2-40B4-BE49-F238E27FC236}">
                <a16:creationId xmlns:a16="http://schemas.microsoft.com/office/drawing/2014/main" id="{FDA78251-F7C4-32B0-B477-468A0AF8A3A2}"/>
              </a:ext>
            </a:extLst>
          </p:cNvPr>
          <p:cNvPicPr>
            <a:picLocks noGrp="1" noChangeAspect="1"/>
          </p:cNvPicPr>
          <p:nvPr>
            <p:ph idx="4294967295"/>
          </p:nvPr>
        </p:nvPicPr>
        <p:blipFill>
          <a:blip r:embed="rId2"/>
          <a:stretch>
            <a:fillRect/>
          </a:stretch>
        </p:blipFill>
        <p:spPr>
          <a:xfrm>
            <a:off x="5807181" y="158751"/>
            <a:ext cx="6185480" cy="6470649"/>
          </a:xfrm>
        </p:spPr>
      </p:pic>
      <p:pic>
        <p:nvPicPr>
          <p:cNvPr id="5" name="Picture 5">
            <a:extLst>
              <a:ext uri="{FF2B5EF4-FFF2-40B4-BE49-F238E27FC236}">
                <a16:creationId xmlns:a16="http://schemas.microsoft.com/office/drawing/2014/main" id="{69275382-0C4D-9A9C-FB4D-6A75A7ADC9B8}"/>
              </a:ext>
            </a:extLst>
          </p:cNvPr>
          <p:cNvPicPr>
            <a:picLocks noChangeAspect="1"/>
          </p:cNvPicPr>
          <p:nvPr/>
        </p:nvPicPr>
        <p:blipFill>
          <a:blip r:embed="rId3"/>
          <a:stretch>
            <a:fillRect/>
          </a:stretch>
        </p:blipFill>
        <p:spPr>
          <a:xfrm>
            <a:off x="235744" y="1902620"/>
            <a:ext cx="4743449" cy="4743449"/>
          </a:xfrm>
          <a:prstGeom prst="rect">
            <a:avLst/>
          </a:prstGeom>
        </p:spPr>
      </p:pic>
    </p:spTree>
    <p:extLst>
      <p:ext uri="{BB962C8B-B14F-4D97-AF65-F5344CB8AC3E}">
        <p14:creationId xmlns:p14="http://schemas.microsoft.com/office/powerpoint/2010/main" val="23839306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D2195C-69E6-9691-B729-5EC6BFAA4E92}"/>
              </a:ext>
            </a:extLst>
          </p:cNvPr>
          <p:cNvSpPr>
            <a:spLocks noGrp="1"/>
          </p:cNvSpPr>
          <p:nvPr>
            <p:ph idx="4294967295"/>
          </p:nvPr>
        </p:nvSpPr>
        <p:spPr>
          <a:xfrm>
            <a:off x="330200" y="312668"/>
            <a:ext cx="10515600" cy="4351338"/>
          </a:xfrm>
        </p:spPr>
        <p:txBody>
          <a:bodyPr vert="horz" lIns="91440" tIns="45720" rIns="91440" bIns="45720" rtlCol="0" anchor="t">
            <a:normAutofit/>
          </a:bodyPr>
          <a:lstStyle/>
          <a:p>
            <a:r>
              <a:rPr lang="en-US" sz="4800" dirty="0">
                <a:latin typeface="Comic Sans MS"/>
                <a:cs typeface="Calibri"/>
              </a:rPr>
              <a:t>Reading expectation. </a:t>
            </a:r>
            <a:endParaRPr lang="en-US" sz="4800" dirty="0">
              <a:latin typeface="Comic Sans MS"/>
            </a:endParaRPr>
          </a:p>
        </p:txBody>
      </p:sp>
      <p:pic>
        <p:nvPicPr>
          <p:cNvPr id="1026" name="Picture 2" descr="Free Timer 10 Min Clipart in AI, SVG, EPS or PS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4038" y="2193673"/>
            <a:ext cx="3962400" cy="3962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50849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A4D78D0-5067-866C-820D-2481916FBA5D}"/>
              </a:ext>
            </a:extLst>
          </p:cNvPr>
          <p:cNvSpPr txBox="1">
            <a:spLocks/>
          </p:cNvSpPr>
          <p:nvPr/>
        </p:nvSpPr>
        <p:spPr>
          <a:xfrm>
            <a:off x="1076623" y="33541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Comic Sans MS"/>
                <a:cs typeface="Calibri Light"/>
              </a:rPr>
              <a:t>for books not returned - contribution </a:t>
            </a:r>
            <a:endParaRPr lang="en-US" dirty="0">
              <a:latin typeface="Comic Sans MS"/>
            </a:endParaRPr>
          </a:p>
        </p:txBody>
      </p:sp>
      <p:pic>
        <p:nvPicPr>
          <p:cNvPr id="6" name="Picture 6" descr="Chart&#10;&#10;Description automatically generated">
            <a:extLst>
              <a:ext uri="{FF2B5EF4-FFF2-40B4-BE49-F238E27FC236}">
                <a16:creationId xmlns:a16="http://schemas.microsoft.com/office/drawing/2014/main" id="{74F0FEB0-981F-F14D-223B-00713E104EF8}"/>
              </a:ext>
            </a:extLst>
          </p:cNvPr>
          <p:cNvPicPr>
            <a:picLocks noChangeAspect="1"/>
          </p:cNvPicPr>
          <p:nvPr/>
        </p:nvPicPr>
        <p:blipFill>
          <a:blip r:embed="rId2"/>
          <a:stretch>
            <a:fillRect/>
          </a:stretch>
        </p:blipFill>
        <p:spPr>
          <a:xfrm>
            <a:off x="5101771" y="1449615"/>
            <a:ext cx="6807200" cy="5098142"/>
          </a:xfrm>
          <a:prstGeom prst="rect">
            <a:avLst/>
          </a:prstGeom>
        </p:spPr>
      </p:pic>
      <p:sp>
        <p:nvSpPr>
          <p:cNvPr id="7" name="TextBox 6">
            <a:extLst>
              <a:ext uri="{FF2B5EF4-FFF2-40B4-BE49-F238E27FC236}">
                <a16:creationId xmlns:a16="http://schemas.microsoft.com/office/drawing/2014/main" id="{2C0E1348-95A5-939D-E5B4-6D9741843EF8}"/>
              </a:ext>
            </a:extLst>
          </p:cNvPr>
          <p:cNvSpPr txBox="1"/>
          <p:nvPr/>
        </p:nvSpPr>
        <p:spPr>
          <a:xfrm>
            <a:off x="8200571" y="1872342"/>
            <a:ext cx="2206171"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dirty="0">
                <a:solidFill>
                  <a:schemeClr val="bg1"/>
                </a:solidFill>
                <a:latin typeface="Sitka Heading"/>
                <a:cs typeface="Calibri"/>
              </a:rPr>
              <a:t>HELP US TAKE CARE OF OUR NEW BOOKS!</a:t>
            </a:r>
            <a:endParaRPr lang="en-GB" dirty="0">
              <a:solidFill>
                <a:schemeClr val="bg1"/>
              </a:solidFill>
              <a:latin typeface="Sitka Heading"/>
            </a:endParaRPr>
          </a:p>
        </p:txBody>
      </p:sp>
      <p:sp>
        <p:nvSpPr>
          <p:cNvPr id="4" name="TextBox 3"/>
          <p:cNvSpPr txBox="1"/>
          <p:nvPr/>
        </p:nvSpPr>
        <p:spPr>
          <a:xfrm>
            <a:off x="860055" y="2755232"/>
            <a:ext cx="3230682" cy="1015663"/>
          </a:xfrm>
          <a:prstGeom prst="rect">
            <a:avLst/>
          </a:prstGeom>
          <a:noFill/>
        </p:spPr>
        <p:txBody>
          <a:bodyPr wrap="square" rtlCol="0">
            <a:spAutoFit/>
          </a:bodyPr>
          <a:lstStyle/>
          <a:p>
            <a:r>
              <a:rPr lang="en-GB" sz="3000" dirty="0">
                <a:cs typeface="Calibri"/>
              </a:rPr>
              <a:t>£3.00</a:t>
            </a:r>
          </a:p>
          <a:p>
            <a:endParaRPr lang="en-GB" sz="3000" dirty="0"/>
          </a:p>
        </p:txBody>
      </p:sp>
    </p:spTree>
    <p:extLst>
      <p:ext uri="{BB962C8B-B14F-4D97-AF65-F5344CB8AC3E}">
        <p14:creationId xmlns:p14="http://schemas.microsoft.com/office/powerpoint/2010/main" val="15115462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39103" y="1169937"/>
            <a:ext cx="8689976" cy="591130"/>
          </a:xfrm>
        </p:spPr>
        <p:txBody>
          <a:bodyPr>
            <a:normAutofit fontScale="90000"/>
          </a:bodyPr>
          <a:lstStyle/>
          <a:p>
            <a:r>
              <a:rPr lang="en-GB" dirty="0"/>
              <a:t>Reading past phonics</a:t>
            </a:r>
          </a:p>
        </p:txBody>
      </p:sp>
      <p:sp>
        <p:nvSpPr>
          <p:cNvPr id="3" name="Subtitle 2"/>
          <p:cNvSpPr>
            <a:spLocks noGrp="1"/>
          </p:cNvSpPr>
          <p:nvPr>
            <p:ph type="subTitle" idx="1"/>
          </p:nvPr>
        </p:nvSpPr>
        <p:spPr/>
        <p:txBody>
          <a:bodyPr/>
          <a:lstStyle/>
          <a:p>
            <a:endParaRPr lang="en-GB"/>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919" y="1941405"/>
            <a:ext cx="10882310" cy="4493261"/>
          </a:xfrm>
          <a:prstGeom prst="rect">
            <a:avLst/>
          </a:prstGeom>
        </p:spPr>
      </p:pic>
    </p:spTree>
    <p:extLst>
      <p:ext uri="{BB962C8B-B14F-4D97-AF65-F5344CB8AC3E}">
        <p14:creationId xmlns:p14="http://schemas.microsoft.com/office/powerpoint/2010/main" val="8450462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lessons ks2 – ready steady comprehension</a:t>
            </a:r>
            <a:endParaRPr lang="en-GB" dirty="0"/>
          </a:p>
        </p:txBody>
      </p:sp>
      <p:sp>
        <p:nvSpPr>
          <p:cNvPr id="3" name="Content Placeholder 2"/>
          <p:cNvSpPr>
            <a:spLocks noGrp="1"/>
          </p:cNvSpPr>
          <p:nvPr>
            <p:ph sz="quarter" idx="13"/>
          </p:nvPr>
        </p:nvSpPr>
        <p:spPr/>
        <p:txBody>
          <a:bodyPr/>
          <a:lstStyle/>
          <a:p>
            <a:r>
              <a:rPr lang="en-GB" dirty="0" smtClean="0"/>
              <a:t>A whole class, shared reading approach which provides a clear, progressive teaching sequence.</a:t>
            </a:r>
          </a:p>
          <a:p>
            <a:r>
              <a:rPr lang="en-GB" dirty="0" smtClean="0"/>
              <a:t>Each lesson has read, model, practise and apply.</a:t>
            </a:r>
          </a:p>
          <a:p>
            <a:r>
              <a:rPr lang="en-GB" dirty="0" smtClean="0"/>
              <a:t>Strong vocabulary focus</a:t>
            </a:r>
          </a:p>
          <a:p>
            <a:r>
              <a:rPr lang="en-GB" dirty="0" smtClean="0"/>
              <a:t>Exciting texts which link across the curriculum</a:t>
            </a:r>
          </a:p>
          <a:p>
            <a:endParaRPr lang="en-GB" dirty="0"/>
          </a:p>
          <a:p>
            <a:r>
              <a:rPr lang="en-GB" dirty="0" smtClean="0"/>
              <a:t>Model lesson </a:t>
            </a:r>
            <a:endParaRPr lang="en-GB" dirty="0"/>
          </a:p>
        </p:txBody>
      </p:sp>
    </p:spTree>
    <p:extLst>
      <p:ext uri="{BB962C8B-B14F-4D97-AF65-F5344CB8AC3E}">
        <p14:creationId xmlns:p14="http://schemas.microsoft.com/office/powerpoint/2010/main" val="27187827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Thursday 14</a:t>
            </a:r>
            <a:r>
              <a:rPr lang="en-GB" baseline="30000" dirty="0" smtClean="0"/>
              <a:t>th</a:t>
            </a:r>
            <a:r>
              <a:rPr lang="en-GB" dirty="0" smtClean="0"/>
              <a:t> September 2023</a:t>
            </a:r>
            <a:endParaRPr lang="en-GB" dirty="0"/>
          </a:p>
        </p:txBody>
      </p:sp>
      <p:sp>
        <p:nvSpPr>
          <p:cNvPr id="3" name="Content Placeholder 2"/>
          <p:cNvSpPr>
            <a:spLocks noGrp="1"/>
          </p:cNvSpPr>
          <p:nvPr>
            <p:ph idx="1"/>
          </p:nvPr>
        </p:nvSpPr>
        <p:spPr/>
        <p:txBody>
          <a:bodyPr/>
          <a:lstStyle/>
          <a:p>
            <a:pPr marL="0" indent="0">
              <a:buNone/>
            </a:pPr>
            <a:r>
              <a:rPr lang="en-GB" dirty="0" smtClean="0"/>
              <a:t>WALT: understand how the author uses language to make magic and mystery.</a:t>
            </a:r>
          </a:p>
          <a:p>
            <a:pPr marL="0" indent="0">
              <a:buNone/>
            </a:pPr>
            <a:endParaRPr lang="en-GB" dirty="0"/>
          </a:p>
          <a:p>
            <a:pPr marL="0" indent="0">
              <a:buNone/>
            </a:pPr>
            <a:r>
              <a:rPr lang="en-GB" dirty="0" smtClean="0"/>
              <a:t>WILF:</a:t>
            </a:r>
          </a:p>
          <a:p>
            <a:r>
              <a:rPr lang="en-GB" dirty="0"/>
              <a:t>Read closely, annotating for specific purposes </a:t>
            </a:r>
          </a:p>
          <a:p>
            <a:r>
              <a:rPr lang="en-GB" dirty="0"/>
              <a:t>• Connect prior knowledge and textual information to make inferences and predictions 	</a:t>
            </a:r>
          </a:p>
          <a:p>
            <a:pPr marL="0" indent="0">
              <a:buNone/>
            </a:pPr>
            <a:endParaRPr lang="en-GB" dirty="0"/>
          </a:p>
        </p:txBody>
      </p:sp>
    </p:spTree>
    <p:extLst>
      <p:ext uri="{BB962C8B-B14F-4D97-AF65-F5344CB8AC3E}">
        <p14:creationId xmlns:p14="http://schemas.microsoft.com/office/powerpoint/2010/main" val="11308853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Prior knowledge</a:t>
            </a:r>
            <a:endParaRPr lang="en-GB" dirty="0"/>
          </a:p>
        </p:txBody>
      </p:sp>
      <p:sp>
        <p:nvSpPr>
          <p:cNvPr id="3" name="Content Placeholder 2"/>
          <p:cNvSpPr>
            <a:spLocks noGrp="1"/>
          </p:cNvSpPr>
          <p:nvPr>
            <p:ph idx="1"/>
          </p:nvPr>
        </p:nvSpPr>
        <p:spPr/>
        <p:txBody>
          <a:bodyPr/>
          <a:lstStyle/>
          <a:p>
            <a:r>
              <a:rPr lang="en-GB" dirty="0" smtClean="0"/>
              <a:t>Lets look at the front cover and inside page of the book.</a:t>
            </a:r>
          </a:p>
          <a:p>
            <a:endParaRPr lang="en-GB" dirty="0"/>
          </a:p>
          <a:p>
            <a:r>
              <a:rPr lang="en-GB" dirty="0" smtClean="0"/>
              <a:t>What does emporium mean? </a:t>
            </a:r>
            <a:endParaRPr lang="en-GB" dirty="0"/>
          </a:p>
        </p:txBody>
      </p:sp>
    </p:spTree>
    <p:extLst>
      <p:ext uri="{BB962C8B-B14F-4D97-AF65-F5344CB8AC3E}">
        <p14:creationId xmlns:p14="http://schemas.microsoft.com/office/powerpoint/2010/main" val="309511673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Anchor Question</a:t>
            </a:r>
            <a:endParaRPr lang="en-GB" dirty="0"/>
          </a:p>
        </p:txBody>
      </p:sp>
      <p:sp>
        <p:nvSpPr>
          <p:cNvPr id="3" name="Content Placeholder 2"/>
          <p:cNvSpPr>
            <a:spLocks noGrp="1"/>
          </p:cNvSpPr>
          <p:nvPr>
            <p:ph idx="1"/>
          </p:nvPr>
        </p:nvSpPr>
        <p:spPr/>
        <p:txBody>
          <a:bodyPr/>
          <a:lstStyle/>
          <a:p>
            <a:r>
              <a:rPr lang="en-GB" sz="3200" dirty="0"/>
              <a:t>A) How does the author create a sense of magic and mystery in the prologue? </a:t>
            </a:r>
          </a:p>
          <a:p>
            <a:r>
              <a:rPr lang="en-GB" sz="3200" dirty="0"/>
              <a:t>B) How does this influence what happens in the story? 	</a:t>
            </a:r>
          </a:p>
          <a:p>
            <a:endParaRPr lang="en-GB" dirty="0"/>
          </a:p>
        </p:txBody>
      </p:sp>
    </p:spTree>
    <p:extLst>
      <p:ext uri="{BB962C8B-B14F-4D97-AF65-F5344CB8AC3E}">
        <p14:creationId xmlns:p14="http://schemas.microsoft.com/office/powerpoint/2010/main" val="406977900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3181" y="274536"/>
            <a:ext cx="7729728" cy="1188720"/>
          </a:xfrm>
        </p:spPr>
        <p:txBody>
          <a:bodyPr/>
          <a:lstStyle/>
          <a:p>
            <a:r>
              <a:rPr lang="en-GB" dirty="0" smtClean="0"/>
              <a:t>Vocabulary</a:t>
            </a:r>
            <a:endParaRPr lang="en-GB" dirty="0"/>
          </a:p>
        </p:txBody>
      </p:sp>
      <p:pic>
        <p:nvPicPr>
          <p:cNvPr id="5" name="Content Placeholder 4"/>
          <p:cNvPicPr>
            <a:picLocks noGrp="1" noChangeAspect="1"/>
          </p:cNvPicPr>
          <p:nvPr>
            <p:ph idx="1"/>
          </p:nvPr>
        </p:nvPicPr>
        <p:blipFill>
          <a:blip r:embed="rId2"/>
          <a:stretch>
            <a:fillRect/>
          </a:stretch>
        </p:blipFill>
        <p:spPr>
          <a:xfrm>
            <a:off x="4365022" y="1694528"/>
            <a:ext cx="3549946" cy="3897882"/>
          </a:xfrm>
          <a:prstGeom prst="rect">
            <a:avLst/>
          </a:prstGeom>
        </p:spPr>
      </p:pic>
      <p:sp>
        <p:nvSpPr>
          <p:cNvPr id="4" name="TextBox 3"/>
          <p:cNvSpPr txBox="1"/>
          <p:nvPr/>
        </p:nvSpPr>
        <p:spPr>
          <a:xfrm>
            <a:off x="2329459" y="5795073"/>
            <a:ext cx="7651773" cy="120032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000000"/>
                </a:solidFill>
                <a:effectLst/>
                <a:uLnTx/>
                <a:uFillTx/>
                <a:latin typeface="Gill Sans MT" panose="020B0502020104020203"/>
                <a:ea typeface="+mn-ea"/>
                <a:cs typeface="+mn-cs"/>
              </a:rPr>
              <a:t>Anchor question(s): </a:t>
            </a: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A) How does the author create a sense of magic and mystery in the prologue?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B) How does this influence what happens in the story?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2022605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7652" y="2382632"/>
            <a:ext cx="3981861" cy="4372129"/>
          </a:xfrm>
          <a:prstGeom prst="rect">
            <a:avLst/>
          </a:prstGeom>
        </p:spPr>
      </p:pic>
      <p:sp>
        <p:nvSpPr>
          <p:cNvPr id="3" name="TextBox 2"/>
          <p:cNvSpPr txBox="1"/>
          <p:nvPr/>
        </p:nvSpPr>
        <p:spPr>
          <a:xfrm>
            <a:off x="9059" y="102195"/>
            <a:ext cx="4239045" cy="175432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000000"/>
                </a:solidFill>
                <a:effectLst/>
                <a:uLnTx/>
                <a:uFillTx/>
                <a:latin typeface="Gill Sans MT" panose="020B0502020104020203"/>
                <a:ea typeface="+mn-ea"/>
                <a:cs typeface="+mn-cs"/>
              </a:rPr>
              <a:t>Anchor question(s): </a:t>
            </a: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A) How does the author create a sense of magic and mystery in the prologue?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B) How does this influence what happens in the story?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endParaRPr>
          </a:p>
        </p:txBody>
      </p:sp>
      <p:pic>
        <p:nvPicPr>
          <p:cNvPr id="4" name="Picture 3"/>
          <p:cNvPicPr>
            <a:picLocks noChangeAspect="1"/>
          </p:cNvPicPr>
          <p:nvPr/>
        </p:nvPicPr>
        <p:blipFill>
          <a:blip r:embed="rId3"/>
          <a:stretch>
            <a:fillRect/>
          </a:stretch>
        </p:blipFill>
        <p:spPr>
          <a:xfrm>
            <a:off x="6161446" y="0"/>
            <a:ext cx="5471063" cy="6648493"/>
          </a:xfrm>
          <a:prstGeom prst="rect">
            <a:avLst/>
          </a:prstGeom>
        </p:spPr>
      </p:pic>
    </p:spTree>
    <p:extLst>
      <p:ext uri="{BB962C8B-B14F-4D97-AF65-F5344CB8AC3E}">
        <p14:creationId xmlns:p14="http://schemas.microsoft.com/office/powerpoint/2010/main" val="5216209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37652" y="2382632"/>
            <a:ext cx="3981861" cy="4372129"/>
          </a:xfrm>
          <a:prstGeom prst="rect">
            <a:avLst/>
          </a:prstGeom>
        </p:spPr>
      </p:pic>
      <p:sp>
        <p:nvSpPr>
          <p:cNvPr id="3" name="TextBox 2"/>
          <p:cNvSpPr txBox="1"/>
          <p:nvPr/>
        </p:nvSpPr>
        <p:spPr>
          <a:xfrm>
            <a:off x="9059" y="102195"/>
            <a:ext cx="4239045" cy="175432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000000"/>
                </a:solidFill>
                <a:effectLst/>
                <a:uLnTx/>
                <a:uFillTx/>
                <a:latin typeface="Gill Sans MT" panose="020B0502020104020203"/>
                <a:ea typeface="+mn-ea"/>
                <a:cs typeface="+mn-cs"/>
              </a:rPr>
              <a:t>Anchor question(s): </a:t>
            </a: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A) How does the author create a sense of magic and mystery in the prologue?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B) How does this influence what happens in the story?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endParaRPr>
          </a:p>
        </p:txBody>
      </p:sp>
      <p:pic>
        <p:nvPicPr>
          <p:cNvPr id="5" name="Picture 4"/>
          <p:cNvPicPr>
            <a:picLocks noChangeAspect="1"/>
          </p:cNvPicPr>
          <p:nvPr/>
        </p:nvPicPr>
        <p:blipFill>
          <a:blip r:embed="rId4"/>
          <a:stretch>
            <a:fillRect/>
          </a:stretch>
        </p:blipFill>
        <p:spPr>
          <a:xfrm>
            <a:off x="4431583" y="568120"/>
            <a:ext cx="7121320" cy="3686600"/>
          </a:xfrm>
          <a:prstGeom prst="rect">
            <a:avLst/>
          </a:prstGeom>
        </p:spPr>
      </p:pic>
    </p:spTree>
    <p:extLst>
      <p:ext uri="{BB962C8B-B14F-4D97-AF65-F5344CB8AC3E}">
        <p14:creationId xmlns:p14="http://schemas.microsoft.com/office/powerpoint/2010/main" val="7425806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059" y="102195"/>
            <a:ext cx="4239045" cy="175432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000000"/>
                </a:solidFill>
                <a:effectLst/>
                <a:uLnTx/>
                <a:uFillTx/>
                <a:latin typeface="Gill Sans MT" panose="020B0502020104020203"/>
                <a:ea typeface="+mn-ea"/>
                <a:cs typeface="+mn-cs"/>
              </a:rPr>
              <a:t>Anchor question(s): </a:t>
            </a: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A) How does the author create a sense of magic and mystery in the prologue?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B) How does this influence what happens in the story?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endParaRPr>
          </a:p>
        </p:txBody>
      </p:sp>
      <p:pic>
        <p:nvPicPr>
          <p:cNvPr id="4" name="Picture 3"/>
          <p:cNvPicPr>
            <a:picLocks noChangeAspect="1"/>
          </p:cNvPicPr>
          <p:nvPr/>
        </p:nvPicPr>
        <p:blipFill>
          <a:blip r:embed="rId3"/>
          <a:stretch>
            <a:fillRect/>
          </a:stretch>
        </p:blipFill>
        <p:spPr>
          <a:xfrm>
            <a:off x="6161446" y="0"/>
            <a:ext cx="5471063" cy="6648493"/>
          </a:xfrm>
          <a:prstGeom prst="rect">
            <a:avLst/>
          </a:prstGeom>
        </p:spPr>
      </p:pic>
      <p:pic>
        <p:nvPicPr>
          <p:cNvPr id="5" name="Picture 4"/>
          <p:cNvPicPr>
            <a:picLocks noChangeAspect="1"/>
          </p:cNvPicPr>
          <p:nvPr/>
        </p:nvPicPr>
        <p:blipFill>
          <a:blip r:embed="rId4"/>
          <a:stretch>
            <a:fillRect/>
          </a:stretch>
        </p:blipFill>
        <p:spPr>
          <a:xfrm>
            <a:off x="1727098" y="2765826"/>
            <a:ext cx="4231902" cy="3882667"/>
          </a:xfrm>
          <a:prstGeom prst="rect">
            <a:avLst/>
          </a:prstGeom>
        </p:spPr>
      </p:pic>
      <p:sp>
        <p:nvSpPr>
          <p:cNvPr id="6" name="TextBox 5"/>
          <p:cNvSpPr txBox="1"/>
          <p:nvPr/>
        </p:nvSpPr>
        <p:spPr>
          <a:xfrm>
            <a:off x="501445" y="1671484"/>
            <a:ext cx="5240594" cy="6463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000000"/>
                </a:solidFill>
                <a:effectLst/>
                <a:uLnTx/>
                <a:uFillTx/>
                <a:latin typeface="Gill Sans MT" panose="020B0502020104020203"/>
                <a:ea typeface="+mn-ea"/>
                <a:cs typeface="+mn-cs"/>
              </a:rPr>
              <a:t>Teacher model – text mark evidence to answer anchor question A.</a:t>
            </a:r>
            <a:endPar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2593098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059" y="102195"/>
            <a:ext cx="4239045" cy="175432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000000"/>
                </a:solidFill>
                <a:effectLst/>
                <a:uLnTx/>
                <a:uFillTx/>
                <a:latin typeface="Gill Sans MT" panose="020B0502020104020203"/>
                <a:ea typeface="+mn-ea"/>
                <a:cs typeface="+mn-cs"/>
              </a:rPr>
              <a:t>Anchor question(s): </a:t>
            </a: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A) How does the author create a sense of magic and mystery in the prologue?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rPr>
              <a:t>B) How does this influence what happens in the story?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endParaRPr>
          </a:p>
        </p:txBody>
      </p:sp>
      <p:pic>
        <p:nvPicPr>
          <p:cNvPr id="4" name="Picture 3"/>
          <p:cNvPicPr>
            <a:picLocks noChangeAspect="1"/>
          </p:cNvPicPr>
          <p:nvPr/>
        </p:nvPicPr>
        <p:blipFill>
          <a:blip r:embed="rId3"/>
          <a:stretch>
            <a:fillRect/>
          </a:stretch>
        </p:blipFill>
        <p:spPr>
          <a:xfrm>
            <a:off x="6161446" y="0"/>
            <a:ext cx="5471063" cy="6648493"/>
          </a:xfrm>
          <a:prstGeom prst="rect">
            <a:avLst/>
          </a:prstGeom>
        </p:spPr>
      </p:pic>
      <p:pic>
        <p:nvPicPr>
          <p:cNvPr id="5" name="Picture 4"/>
          <p:cNvPicPr>
            <a:picLocks noChangeAspect="1"/>
          </p:cNvPicPr>
          <p:nvPr/>
        </p:nvPicPr>
        <p:blipFill>
          <a:blip r:embed="rId4"/>
          <a:stretch>
            <a:fillRect/>
          </a:stretch>
        </p:blipFill>
        <p:spPr>
          <a:xfrm>
            <a:off x="2438852" y="2780310"/>
            <a:ext cx="3303960" cy="3868183"/>
          </a:xfrm>
          <a:prstGeom prst="rect">
            <a:avLst/>
          </a:prstGeom>
        </p:spPr>
      </p:pic>
      <p:sp>
        <p:nvSpPr>
          <p:cNvPr id="6" name="TextBox 5"/>
          <p:cNvSpPr txBox="1"/>
          <p:nvPr/>
        </p:nvSpPr>
        <p:spPr>
          <a:xfrm>
            <a:off x="334297" y="1856521"/>
            <a:ext cx="5083277"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000000"/>
                </a:solidFill>
                <a:effectLst/>
                <a:uLnTx/>
                <a:uFillTx/>
                <a:latin typeface="Gill Sans MT" panose="020B0502020104020203"/>
                <a:ea typeface="+mn-ea"/>
                <a:cs typeface="+mn-cs"/>
              </a:rPr>
              <a:t>Your turn – text mark parts of the text that create magic and mystery and use this to predict what might happen in the story.</a:t>
            </a:r>
            <a:endParaRPr kumimoji="0" lang="en-GB" sz="1800" b="0" i="0" u="none" strike="noStrike" kern="1200" cap="none" spc="0" normalizeH="0" baseline="0" noProof="0" dirty="0">
              <a:ln>
                <a:noFill/>
              </a:ln>
              <a:solidFill>
                <a:srgbClr val="000000"/>
              </a:solidFill>
              <a:effectLst/>
              <a:uLnTx/>
              <a:uFillTx/>
              <a:latin typeface="Gill Sans MT" panose="020B0502020104020203"/>
              <a:ea typeface="+mn-ea"/>
              <a:cs typeface="+mn-cs"/>
            </a:endParaRPr>
          </a:p>
        </p:txBody>
      </p:sp>
    </p:spTree>
    <p:extLst>
      <p:ext uri="{BB962C8B-B14F-4D97-AF65-F5344CB8AC3E}">
        <p14:creationId xmlns:p14="http://schemas.microsoft.com/office/powerpoint/2010/main" val="195193499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questions to think about </a:t>
            </a:r>
          </a:p>
        </p:txBody>
      </p:sp>
      <p:pic>
        <p:nvPicPr>
          <p:cNvPr id="4" name="Content Placeholder 3" descr="Screen Clipping"/>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614756" y="1838084"/>
            <a:ext cx="2590727" cy="1727152"/>
          </a:xfr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6847" y="1824253"/>
            <a:ext cx="2494332" cy="1590273"/>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05011" y="3947651"/>
            <a:ext cx="2590727" cy="2247836"/>
          </a:xfrm>
          <a:prstGeom prst="rect">
            <a:avLst/>
          </a:prstGeom>
        </p:spPr>
      </p:pic>
      <p:pic>
        <p:nvPicPr>
          <p:cNvPr id="7" name="Picture 6"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35102" y="3565236"/>
            <a:ext cx="2319371" cy="2463638"/>
          </a:xfrm>
          <a:prstGeom prst="rect">
            <a:avLst/>
          </a:prstGeom>
        </p:spPr>
      </p:pic>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27830" y="2045983"/>
            <a:ext cx="2332014" cy="2081376"/>
          </a:xfrm>
          <a:prstGeom prst="rect">
            <a:avLst/>
          </a:prstGeom>
        </p:spPr>
      </p:pic>
    </p:spTree>
    <p:extLst>
      <p:ext uri="{BB962C8B-B14F-4D97-AF65-F5344CB8AC3E}">
        <p14:creationId xmlns:p14="http://schemas.microsoft.com/office/powerpoint/2010/main" val="26229564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descr="Screen Clipping"/>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2095252" y="539520"/>
            <a:ext cx="8001495" cy="5973393"/>
          </a:xfrm>
        </p:spPr>
      </p:pic>
    </p:spTree>
    <p:extLst>
      <p:ext uri="{BB962C8B-B14F-4D97-AF65-F5344CB8AC3E}">
        <p14:creationId xmlns:p14="http://schemas.microsoft.com/office/powerpoint/2010/main" val="11489994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3165182" y="170066"/>
            <a:ext cx="5009000" cy="6478855"/>
          </a:xfrm>
        </p:spPr>
      </p:pic>
    </p:spTree>
    <p:extLst>
      <p:ext uri="{BB962C8B-B14F-4D97-AF65-F5344CB8AC3E}">
        <p14:creationId xmlns:p14="http://schemas.microsoft.com/office/powerpoint/2010/main" val="28318178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1531193" y="128989"/>
            <a:ext cx="8702697" cy="6687615"/>
          </a:xfrm>
        </p:spPr>
      </p:pic>
    </p:spTree>
    <p:extLst>
      <p:ext uri="{BB962C8B-B14F-4D97-AF65-F5344CB8AC3E}">
        <p14:creationId xmlns:p14="http://schemas.microsoft.com/office/powerpoint/2010/main" val="31385845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2022399" y="290138"/>
            <a:ext cx="8147201" cy="6055243"/>
          </a:xfrm>
        </p:spPr>
      </p:pic>
    </p:spTree>
    <p:extLst>
      <p:ext uri="{BB962C8B-B14F-4D97-AF65-F5344CB8AC3E}">
        <p14:creationId xmlns:p14="http://schemas.microsoft.com/office/powerpoint/2010/main" val="4352842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1842342" y="359899"/>
            <a:ext cx="8507316" cy="6021941"/>
          </a:xfrm>
        </p:spPr>
      </p:pic>
    </p:spTree>
    <p:extLst>
      <p:ext uri="{BB962C8B-B14F-4D97-AF65-F5344CB8AC3E}">
        <p14:creationId xmlns:p14="http://schemas.microsoft.com/office/powerpoint/2010/main" val="16931477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2340980" y="618517"/>
            <a:ext cx="7846728" cy="6046734"/>
          </a:xfrm>
        </p:spPr>
      </p:pic>
    </p:spTree>
    <p:extLst>
      <p:ext uri="{BB962C8B-B14F-4D97-AF65-F5344CB8AC3E}">
        <p14:creationId xmlns:p14="http://schemas.microsoft.com/office/powerpoint/2010/main" val="28580344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1895630" y="233363"/>
            <a:ext cx="8855497" cy="6319257"/>
          </a:xfrm>
        </p:spPr>
      </p:pic>
    </p:spTree>
    <p:extLst>
      <p:ext uri="{BB962C8B-B14F-4D97-AF65-F5344CB8AC3E}">
        <p14:creationId xmlns:p14="http://schemas.microsoft.com/office/powerpoint/2010/main" val="13673585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1981125" y="511812"/>
            <a:ext cx="8372837" cy="6050685"/>
          </a:xfrm>
        </p:spPr>
      </p:pic>
    </p:spTree>
    <p:extLst>
      <p:ext uri="{BB962C8B-B14F-4D97-AF65-F5344CB8AC3E}">
        <p14:creationId xmlns:p14="http://schemas.microsoft.com/office/powerpoint/2010/main" val="10907434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1824138" y="345557"/>
            <a:ext cx="8141898" cy="6048948"/>
          </a:xfrm>
        </p:spPr>
      </p:pic>
    </p:spTree>
    <p:extLst>
      <p:ext uri="{BB962C8B-B14F-4D97-AF65-F5344CB8AC3E}">
        <p14:creationId xmlns:p14="http://schemas.microsoft.com/office/powerpoint/2010/main" val="13036356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stages </a:t>
            </a:r>
          </a:p>
        </p:txBody>
      </p:sp>
      <p:sp>
        <p:nvSpPr>
          <p:cNvPr id="3" name="Content Placeholder 2"/>
          <p:cNvSpPr>
            <a:spLocks noGrp="1"/>
          </p:cNvSpPr>
          <p:nvPr>
            <p:ph sz="quarter" idx="13"/>
          </p:nvPr>
        </p:nvSpPr>
        <p:spPr>
          <a:xfrm>
            <a:off x="913774" y="2367092"/>
            <a:ext cx="10363826" cy="4346975"/>
          </a:xfrm>
        </p:spPr>
        <p:txBody>
          <a:bodyPr>
            <a:normAutofit fontScale="77500" lnSpcReduction="20000"/>
          </a:bodyPr>
          <a:lstStyle/>
          <a:p>
            <a:r>
              <a:rPr lang="en-GB" dirty="0"/>
              <a:t>Phonics – All children in y1 have to take the phonics screener</a:t>
            </a:r>
          </a:p>
          <a:p>
            <a:pPr lvl="1"/>
            <a:r>
              <a:rPr lang="en-GB" dirty="0"/>
              <a:t>Pass mark usually 32 out of a possible 40</a:t>
            </a:r>
          </a:p>
          <a:p>
            <a:pPr lvl="1"/>
            <a:r>
              <a:rPr lang="en-GB" dirty="0"/>
              <a:t>Pass or not pass judgement </a:t>
            </a:r>
          </a:p>
          <a:p>
            <a:r>
              <a:rPr lang="en-GB" dirty="0"/>
              <a:t>Ks1 </a:t>
            </a:r>
          </a:p>
          <a:p>
            <a:pPr lvl="1"/>
            <a:r>
              <a:rPr lang="en-GB" dirty="0"/>
              <a:t>KS1 SATs – all children take a reading test at the end of Year 2 and based upon this is the teacher makes an assessment. </a:t>
            </a:r>
          </a:p>
          <a:p>
            <a:pPr lvl="1"/>
            <a:r>
              <a:rPr lang="en-GB" dirty="0"/>
              <a:t>Children need to make 100 scaled score to be at expected age</a:t>
            </a:r>
          </a:p>
          <a:p>
            <a:pPr lvl="1"/>
            <a:r>
              <a:rPr lang="en-GB" dirty="0"/>
              <a:t>The number of marks to reach a SS 100 is against a benchmark based on the scores of children nationally </a:t>
            </a:r>
          </a:p>
          <a:p>
            <a:pPr lvl="1"/>
            <a:r>
              <a:rPr lang="en-GB" dirty="0"/>
              <a:t>Reading fluency and comprehension is tested </a:t>
            </a:r>
          </a:p>
          <a:p>
            <a:r>
              <a:rPr lang="en-GB" dirty="0"/>
              <a:t>KS2</a:t>
            </a:r>
          </a:p>
          <a:p>
            <a:pPr lvl="1"/>
            <a:r>
              <a:rPr lang="en-GB" dirty="0"/>
              <a:t>all children take a reading test at the end of Year 6</a:t>
            </a:r>
          </a:p>
          <a:p>
            <a:pPr lvl="1"/>
            <a:r>
              <a:rPr lang="en-GB" dirty="0"/>
              <a:t>Children need to make 100 scaled score to be at expected age – no teacher assessment </a:t>
            </a:r>
          </a:p>
          <a:p>
            <a:pPr lvl="1"/>
            <a:r>
              <a:rPr lang="en-GB" dirty="0"/>
              <a:t>The number of marks to reach a SS 100 is against a benchmark based on the scores of children nationally </a:t>
            </a:r>
          </a:p>
          <a:p>
            <a:pPr lvl="1"/>
            <a:r>
              <a:rPr lang="en-GB" dirty="0"/>
              <a:t>Reading fluency and comprehension is tested </a:t>
            </a:r>
          </a:p>
          <a:p>
            <a:endParaRPr lang="en-GB" dirty="0"/>
          </a:p>
        </p:txBody>
      </p:sp>
    </p:spTree>
    <p:extLst>
      <p:ext uri="{BB962C8B-B14F-4D97-AF65-F5344CB8AC3E}">
        <p14:creationId xmlns:p14="http://schemas.microsoft.com/office/powerpoint/2010/main" val="2027611323"/>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d06fdf3a-6b56-4ca8-a42f-a1c67bce0961">
      <UserInfo>
        <DisplayName>Jack Allen</DisplayName>
        <AccountId>66</AccountId>
        <AccountType/>
      </UserInfo>
    </SharedWithUsers>
    <TaxCatchAll xmlns="d06fdf3a-6b56-4ca8-a42f-a1c67bce0961" xsi:nil="true"/>
    <lcf76f155ced4ddcb4097134ff3c332f xmlns="196d7855-786e-4548-81c8-7692307be23d">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4FCA92813C7DA4A926F7DD683064C36" ma:contentTypeVersion="19" ma:contentTypeDescription="Create a new document." ma:contentTypeScope="" ma:versionID="e6789d29e12732d54255263553fd0df9">
  <xsd:schema xmlns:xsd="http://www.w3.org/2001/XMLSchema" xmlns:xs="http://www.w3.org/2001/XMLSchema" xmlns:p="http://schemas.microsoft.com/office/2006/metadata/properties" xmlns:ns1="http://schemas.microsoft.com/sharepoint/v3" xmlns:ns2="196d7855-786e-4548-81c8-7692307be23d" xmlns:ns3="d06fdf3a-6b56-4ca8-a42f-a1c67bce0961" targetNamespace="http://schemas.microsoft.com/office/2006/metadata/properties" ma:root="true" ma:fieldsID="8975efc2bda74052b929f3c74ea29f08" ns1:_="" ns2:_="" ns3:_="">
    <xsd:import namespace="http://schemas.microsoft.com/sharepoint/v3"/>
    <xsd:import namespace="196d7855-786e-4548-81c8-7692307be23d"/>
    <xsd:import namespace="d06fdf3a-6b56-4ca8-a42f-a1c67bce096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Location" minOccurs="0"/>
                <xsd:element ref="ns1:_ip_UnifiedCompliancePolicyProperties" minOccurs="0"/>
                <xsd:element ref="ns1:_ip_UnifiedCompliancePolicyUIAc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4" nillable="true" ma:displayName="Unified Compliance Policy Properties" ma:hidden="true" ma:internalName="_ip_UnifiedCompliancePolicyProperties">
      <xsd:simpleType>
        <xsd:restriction base="dms:Note"/>
      </xsd:simpleType>
    </xsd:element>
    <xsd:element name="_ip_UnifiedCompliancePolicyUIAction" ma:index="2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96d7855-786e-4548-81c8-7692307be23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73a7338-12e9-4dc0-b0b0-4564effb9596"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06fdf3a-6b56-4ca8-a42f-a1c67bce096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ce4921d9-b9fd-4bad-9e16-59a5424efab4}" ma:internalName="TaxCatchAll" ma:showField="CatchAllData" ma:web="d06fdf3a-6b56-4ca8-a42f-a1c67bce096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00474-AD2C-4C04-9F16-C942B9936CBE}">
  <ds:schemaRefs>
    <ds:schemaRef ds:uri="http://schemas.microsoft.com/sharepoint/v3/contenttype/forms"/>
  </ds:schemaRefs>
</ds:datastoreItem>
</file>

<file path=customXml/itemProps2.xml><?xml version="1.0" encoding="utf-8"?>
<ds:datastoreItem xmlns:ds="http://schemas.openxmlformats.org/officeDocument/2006/customXml" ds:itemID="{A6E4642A-5A54-4293-91A1-1FB8DFFF3E2C}">
  <ds:schemaRefs>
    <ds:schemaRef ds:uri="196d7855-786e-4548-81c8-7692307be23d"/>
    <ds:schemaRef ds:uri="http://schemas.microsoft.com/office/2006/documentManagement/types"/>
    <ds:schemaRef ds:uri="http://purl.org/dc/dcmitype/"/>
    <ds:schemaRef ds:uri="http://purl.org/dc/terms/"/>
    <ds:schemaRef ds:uri="http://purl.org/dc/elements/1.1/"/>
    <ds:schemaRef ds:uri="http://schemas.microsoft.com/office/2006/metadata/properties"/>
    <ds:schemaRef ds:uri="http://schemas.microsoft.com/sharepoint/v3"/>
    <ds:schemaRef ds:uri="http://schemas.microsoft.com/office/infopath/2007/PartnerControls"/>
    <ds:schemaRef ds:uri="http://schemas.openxmlformats.org/package/2006/metadata/core-properties"/>
    <ds:schemaRef ds:uri="d06fdf3a-6b56-4ca8-a42f-a1c67bce0961"/>
    <ds:schemaRef ds:uri="http://www.w3.org/XML/1998/namespace"/>
  </ds:schemaRefs>
</ds:datastoreItem>
</file>

<file path=customXml/itemProps3.xml><?xml version="1.0" encoding="utf-8"?>
<ds:datastoreItem xmlns:ds="http://schemas.openxmlformats.org/officeDocument/2006/customXml" ds:itemID="{F848B4DA-1444-476D-B60C-94DD19852D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96d7855-786e-4548-81c8-7692307be23d"/>
    <ds:schemaRef ds:uri="d06fdf3a-6b56-4ca8-a42f-a1c67bce096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TM04033925[[fn=Droplet]]</Template>
  <TotalTime>242</TotalTime>
  <Words>1318</Words>
  <Application>Microsoft Office PowerPoint</Application>
  <PresentationFormat>Widescreen</PresentationFormat>
  <Paragraphs>164</Paragraphs>
  <Slides>44</Slides>
  <Notes>5</Notes>
  <HiddenSlides>1</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44</vt:i4>
      </vt:variant>
    </vt:vector>
  </HeadingPairs>
  <TitlesOfParts>
    <vt:vector size="56" baseType="lpstr">
      <vt:lpstr>Arial</vt:lpstr>
      <vt:lpstr>Calibri</vt:lpstr>
      <vt:lpstr>Calibri Light</vt:lpstr>
      <vt:lpstr>Comic Sans MS</vt:lpstr>
      <vt:lpstr>Gill Sans MT</vt:lpstr>
      <vt:lpstr>Sitka Heading</vt:lpstr>
      <vt:lpstr>Trebuchet MS</vt:lpstr>
      <vt:lpstr>Tw Cen MT</vt:lpstr>
      <vt:lpstr>Wingdings 3</vt:lpstr>
      <vt:lpstr>Droplet</vt:lpstr>
      <vt:lpstr>Facet</vt:lpstr>
      <vt:lpstr>Parcel</vt:lpstr>
      <vt:lpstr>PowerPoint Presentation</vt:lpstr>
      <vt:lpstr>PowerPoint Presentation</vt:lpstr>
      <vt:lpstr>Reading Outcomes at SB  </vt:lpstr>
      <vt:lpstr>PowerPoint Presentation</vt:lpstr>
      <vt:lpstr>Importance of reading </vt:lpstr>
      <vt:lpstr>Reading curriculum at SB </vt:lpstr>
      <vt:lpstr>PowerPoint Presentation</vt:lpstr>
      <vt:lpstr>PowerPoint Presentation</vt:lpstr>
      <vt:lpstr> 6 phase teaching programme </vt:lpstr>
      <vt:lpstr>Introduction to Monster Phonics - YouTube</vt:lpstr>
      <vt:lpstr>Resources…</vt:lpstr>
      <vt:lpstr>E – books/ reading scheme…</vt:lpstr>
      <vt:lpstr>What can you do to help?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Our brand new  Monster Phonics  Books...</vt:lpstr>
      <vt:lpstr>PowerPoint Presentation</vt:lpstr>
      <vt:lpstr>PowerPoint Presentation</vt:lpstr>
      <vt:lpstr>Reading past phonics</vt:lpstr>
      <vt:lpstr>Reading lessons ks2 – ready steady comprehension</vt:lpstr>
      <vt:lpstr>Thursday 14th September 2023</vt:lpstr>
      <vt:lpstr>Prior knowledge</vt:lpstr>
      <vt:lpstr>Anchor Question</vt:lpstr>
      <vt:lpstr>Vocabulary</vt:lpstr>
      <vt:lpstr>PowerPoint Presentation</vt:lpstr>
      <vt:lpstr>PowerPoint Presentation</vt:lpstr>
      <vt:lpstr>PowerPoint Presentation</vt:lpstr>
      <vt:lpstr>PowerPoint Presentation</vt:lpstr>
      <vt:lpstr>Some questions to think about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Key stages </vt:lpstr>
    </vt:vector>
  </TitlesOfParts>
  <Company>Sunny Bank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Johnson</dc:creator>
  <cp:lastModifiedBy>D Hales</cp:lastModifiedBy>
  <cp:revision>31</cp:revision>
  <dcterms:created xsi:type="dcterms:W3CDTF">2022-05-24T12:37:07Z</dcterms:created>
  <dcterms:modified xsi:type="dcterms:W3CDTF">2024-03-15T16:37:38Z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0x01010014FCA92813C7DA4A926F7DD683064C36</vt:lpwstr>
  </property>
  <property fmtid="{D5CDD505-2E9C-101B-9397-08002B2CF9AE}" pid="3" name="MediaServiceImageTags">
    <vt:lpwstr/>
  </property>
</Properties>
</file>