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0"/>
  </p:notesMasterIdLst>
  <p:sldIdLst>
    <p:sldId id="256" r:id="rId2"/>
    <p:sldId id="257" r:id="rId3"/>
    <p:sldId id="263" r:id="rId4"/>
    <p:sldId id="262" r:id="rId5"/>
    <p:sldId id="258" r:id="rId6"/>
    <p:sldId id="259" r:id="rId7"/>
    <p:sldId id="260" r:id="rId8"/>
    <p:sldId id="261" r:id="rId9"/>
  </p:sldIdLst>
  <p:sldSz cx="12192000" cy="6858000"/>
  <p:notesSz cx="6794500" cy="9931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892660-7A8A-910B-299E-E943DE104152}" v="4" dt="2024-10-20T13:13:41.9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283" cy="49829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8645" y="0"/>
            <a:ext cx="2944283" cy="498295"/>
          </a:xfrm>
          <a:prstGeom prst="rect">
            <a:avLst/>
          </a:prstGeom>
        </p:spPr>
        <p:txBody>
          <a:bodyPr vert="horz" lIns="91440" tIns="45720" rIns="91440" bIns="45720" rtlCol="0"/>
          <a:lstStyle>
            <a:lvl1pPr algn="r">
              <a:defRPr sz="1200"/>
            </a:lvl1pPr>
          </a:lstStyle>
          <a:p>
            <a:fld id="{3C86C7B2-8B13-4E90-82E4-2775BE250921}" type="datetimeFigureOut">
              <a:rPr lang="en-GB" smtClean="0"/>
              <a:t>20/10/2024</a:t>
            </a:fld>
            <a:endParaRPr lang="en-GB"/>
          </a:p>
        </p:txBody>
      </p:sp>
      <p:sp>
        <p:nvSpPr>
          <p:cNvPr id="4" name="Slide Image Placeholder 3"/>
          <p:cNvSpPr>
            <a:spLocks noGrp="1" noRot="1" noChangeAspect="1"/>
          </p:cNvSpPr>
          <p:nvPr>
            <p:ph type="sldImg" idx="2"/>
          </p:nvPr>
        </p:nvSpPr>
        <p:spPr>
          <a:xfrm>
            <a:off x="419100" y="1241425"/>
            <a:ext cx="5956300"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9486"/>
            <a:ext cx="5435600" cy="3910489"/>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3107"/>
            <a:ext cx="2944283" cy="49829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8645" y="9433107"/>
            <a:ext cx="2944283" cy="498294"/>
          </a:xfrm>
          <a:prstGeom prst="rect">
            <a:avLst/>
          </a:prstGeom>
        </p:spPr>
        <p:txBody>
          <a:bodyPr vert="horz" lIns="91440" tIns="45720" rIns="91440" bIns="45720" rtlCol="0" anchor="b"/>
          <a:lstStyle>
            <a:lvl1pPr algn="r">
              <a:defRPr sz="1200"/>
            </a:lvl1pPr>
          </a:lstStyle>
          <a:p>
            <a:fld id="{42E88D8A-6A61-454F-9C02-AF58B8A3C282}" type="slidenum">
              <a:rPr lang="en-GB" smtClean="0"/>
              <a:t>‹#›</a:t>
            </a:fld>
            <a:endParaRPr lang="en-GB"/>
          </a:p>
        </p:txBody>
      </p:sp>
    </p:spTree>
    <p:extLst>
      <p:ext uri="{BB962C8B-B14F-4D97-AF65-F5344CB8AC3E}">
        <p14:creationId xmlns:p14="http://schemas.microsoft.com/office/powerpoint/2010/main" val="397983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todaysparent.com/family/best-new-video-games-for-kids/"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www.todaysparent.com/blogs/trending/will-ferrell-is-all-of-us-in-this-psa-about-phone-addicted-parents/"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Statutory duty for safeguarding part of that is working with parents and providing information and guides on E-safety </a:t>
            </a:r>
          </a:p>
          <a:p>
            <a:r>
              <a:rPr lang="en-GB"/>
              <a:t>Technology still evolving at a rapid pace that is faster than schools and me as a parent can keep up with</a:t>
            </a:r>
          </a:p>
          <a:p>
            <a:r>
              <a:rPr lang="en-GB"/>
              <a:t>Partnership working together </a:t>
            </a:r>
          </a:p>
          <a:p>
            <a:r>
              <a:rPr lang="en-GB"/>
              <a:t>Show a video about internet safety </a:t>
            </a:r>
          </a:p>
          <a:p>
            <a:r>
              <a:rPr lang="en-GB"/>
              <a:t> - powerful video with some important messages for young people. It is accessible to schools on The CEOP Child Exploitation and Online Protection authority website education resources. As part of our E-safety curriculum we show this to our Year 6 pupils as part of our E-safety curriculum T5 </a:t>
            </a:r>
          </a:p>
          <a:p>
            <a:r>
              <a:rPr lang="en-GB"/>
              <a:t> - The video is 8 minutes long </a:t>
            </a:r>
          </a:p>
          <a:p>
            <a:r>
              <a:rPr lang="en-GB"/>
              <a:t> - Even though it is a really important it may produce some uncomfortable feelings. If you feel that you need to step outside at any point it is understandable. </a:t>
            </a:r>
          </a:p>
          <a:p>
            <a:pPr marL="171450" indent="-171450">
              <a:buFontTx/>
              <a:buChar char="-"/>
            </a:pPr>
            <a:r>
              <a:rPr lang="en-GB"/>
              <a:t>Handouts of information </a:t>
            </a:r>
          </a:p>
          <a:p>
            <a:pPr marL="171450" indent="-171450">
              <a:buFontTx/>
              <a:buChar char="-"/>
            </a:pPr>
            <a:r>
              <a:rPr lang="en-GB"/>
              <a:t>Feedback survey for any additional things that parents might like to look at together with the school </a:t>
            </a:r>
          </a:p>
        </p:txBody>
      </p:sp>
      <p:sp>
        <p:nvSpPr>
          <p:cNvPr id="4" name="Slide Number Placeholder 3"/>
          <p:cNvSpPr>
            <a:spLocks noGrp="1"/>
          </p:cNvSpPr>
          <p:nvPr>
            <p:ph type="sldNum" sz="quarter" idx="5"/>
          </p:nvPr>
        </p:nvSpPr>
        <p:spPr/>
        <p:txBody>
          <a:bodyPr/>
          <a:lstStyle/>
          <a:p>
            <a:fld id="{42E88D8A-6A61-454F-9C02-AF58B8A3C282}" type="slidenum">
              <a:rPr lang="en-GB" smtClean="0"/>
              <a:t>1</a:t>
            </a:fld>
            <a:endParaRPr lang="en-GB"/>
          </a:p>
        </p:txBody>
      </p:sp>
    </p:spTree>
    <p:extLst>
      <p:ext uri="{BB962C8B-B14F-4D97-AF65-F5344CB8AC3E}">
        <p14:creationId xmlns:p14="http://schemas.microsoft.com/office/powerpoint/2010/main" val="3597084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2</a:t>
            </a:fld>
            <a:endParaRPr lang="en-GB"/>
          </a:p>
        </p:txBody>
      </p:sp>
    </p:spTree>
    <p:extLst>
      <p:ext uri="{BB962C8B-B14F-4D97-AF65-F5344CB8AC3E}">
        <p14:creationId xmlns:p14="http://schemas.microsoft.com/office/powerpoint/2010/main" val="1506078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212121"/>
                </a:solidFill>
                <a:effectLst/>
                <a:latin typeface="BlinkMacSystemFont"/>
              </a:rPr>
              <a:t>The findings suggest that exposure to excessive screen time in children can be associated with attention problems. - https://pubmed.ncbi.nlm.nih.gov/35430923/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212121"/>
              </a:solidFill>
              <a:effectLst/>
              <a:latin typeface="BlinkMacSystemFon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333333"/>
                </a:solidFill>
                <a:effectLst/>
                <a:latin typeface="Roboto" panose="020F0502020204030204" pitchFamily="2" charset="0"/>
              </a:rPr>
              <a:t>https://www.unicef.org/parenting/child-development/babies-screen-time#:~:text=Screens%20curtail%20ability%20to%20control%20impulses&amp;text=It%20teaches%20them%20how%20to,and%20hinders%20imagination%20and%20motivation.</a:t>
            </a:r>
          </a:p>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3</a:t>
            </a:fld>
            <a:endParaRPr lang="en-GB"/>
          </a:p>
        </p:txBody>
      </p:sp>
    </p:spTree>
    <p:extLst>
      <p:ext uri="{BB962C8B-B14F-4D97-AF65-F5344CB8AC3E}">
        <p14:creationId xmlns:p14="http://schemas.microsoft.com/office/powerpoint/2010/main" val="1462949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000000"/>
                </a:solidFill>
                <a:effectLst/>
                <a:latin typeface="__Lora_7d99de"/>
              </a:rPr>
              <a:t>If you've tried to impose limits on screen time, but your kiddo just couldn't deal, this could be an issue. </a:t>
            </a:r>
          </a:p>
          <a:p>
            <a:endParaRPr lang="en-GB" b="0" i="0">
              <a:solidFill>
                <a:srgbClr val="000000"/>
              </a:solidFill>
              <a:effectLst/>
              <a:latin typeface="__Lora_7d99de"/>
            </a:endParaRPr>
          </a:p>
          <a:p>
            <a:r>
              <a:rPr lang="en-GB" b="0" i="0">
                <a:solidFill>
                  <a:srgbClr val="000000"/>
                </a:solidFill>
                <a:effectLst/>
                <a:latin typeface="__Lora_7d99de"/>
              </a:rPr>
              <a:t>After a while, the action of looking at a phone or other device becomes involuntary because the brain has formed a connection between the device and instantaneous, engaging content.</a:t>
            </a:r>
          </a:p>
          <a:p>
            <a:endParaRPr lang="en-GB" b="0" i="0">
              <a:solidFill>
                <a:srgbClr val="000000"/>
              </a:solidFill>
              <a:effectLst/>
              <a:latin typeface="__Lora_7d99de"/>
            </a:endParaRPr>
          </a:p>
          <a:p>
            <a:r>
              <a:rPr lang="en-GB" b="0" i="0">
                <a:solidFill>
                  <a:srgbClr val="000000"/>
                </a:solidFill>
                <a:effectLst/>
                <a:latin typeface="__Lora_2f72dc"/>
              </a:rPr>
              <a:t>If, even when your kid isn't </a:t>
            </a:r>
            <a:r>
              <a:rPr lang="en-GB" b="1" i="0">
                <a:solidFill>
                  <a:srgbClr val="000000"/>
                </a:solidFill>
                <a:effectLst/>
                <a:latin typeface="inherit"/>
                <a:hlinkClick r:id="rId3"/>
              </a:rPr>
              <a:t>playing video games</a:t>
            </a:r>
            <a:r>
              <a:rPr lang="en-GB" b="0" i="0">
                <a:solidFill>
                  <a:srgbClr val="000000"/>
                </a:solidFill>
                <a:effectLst/>
                <a:latin typeface="__Lora_2f72dc"/>
              </a:rPr>
              <a:t>, he's talking about Minecraft, wondering what his favourite YouTuber will post next, or acting out scenes from Angry Birds, this could be a sign of addiction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000000"/>
              </a:solidFill>
              <a:effectLst/>
              <a:latin typeface="__Lora_2f72dc"/>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000000"/>
                </a:solidFill>
                <a:effectLst/>
                <a:latin typeface="__Lora_2f72dc"/>
              </a:rPr>
              <a:t>Is your child </a:t>
            </a:r>
            <a:r>
              <a:rPr lang="en-GB" b="1" i="0">
                <a:solidFill>
                  <a:srgbClr val="000000"/>
                </a:solidFill>
                <a:effectLst/>
                <a:latin typeface="inherit"/>
                <a:hlinkClick r:id="rId4"/>
              </a:rPr>
              <a:t>bringing a phone to the dinner table</a:t>
            </a:r>
            <a:r>
              <a:rPr lang="en-GB" b="0" i="0">
                <a:solidFill>
                  <a:srgbClr val="000000"/>
                </a:solidFill>
                <a:effectLst/>
                <a:latin typeface="__Lora_2f72dc"/>
              </a:rPr>
              <a:t>? Sneaking peeks at his tablet while his grandmother tries to make conversation?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000000"/>
              </a:solidFill>
              <a:effectLst/>
              <a:latin typeface="__Lora_2f72dc"/>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000000"/>
                </a:solidFill>
                <a:effectLst/>
                <a:latin typeface="__Lora_2f72dc"/>
              </a:rPr>
              <a:t>Have you had any blowout arguments incited by screen use? Or </a:t>
            </a:r>
            <a:r>
              <a:rPr lang="en-GB" b="0" i="0" err="1">
                <a:solidFill>
                  <a:srgbClr val="000000"/>
                </a:solidFill>
                <a:effectLst/>
                <a:latin typeface="__Lora_2f72dc"/>
              </a:rPr>
              <a:t>behavioral</a:t>
            </a:r>
            <a:r>
              <a:rPr lang="en-GB" b="0" i="0">
                <a:solidFill>
                  <a:srgbClr val="000000"/>
                </a:solidFill>
                <a:effectLst/>
                <a:latin typeface="__Lora_2f72dc"/>
              </a:rPr>
              <a:t> problems related to something they're watching? This could be a sign of an unhealthy relationship with screens.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a:solidFill>
                <a:srgbClr val="000000"/>
              </a:solidFill>
              <a:effectLst/>
              <a:latin typeface="__Lora_2f72dc"/>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a:solidFill>
                  <a:srgbClr val="000000"/>
                </a:solidFill>
                <a:effectLst/>
                <a:latin typeface="__Lora_2f72dc"/>
              </a:rPr>
              <a:t>If your child is sneaking a tablet into bed at night or lying about how long they've been playing a video game, this is a red flag</a:t>
            </a:r>
            <a:endParaRPr lang="en-GB" b="1" i="0">
              <a:solidFill>
                <a:srgbClr val="000000"/>
              </a:solidFill>
              <a:effectLst/>
              <a:latin typeface="__Catamaran_a87a52"/>
            </a:endParaRPr>
          </a:p>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4</a:t>
            </a:fld>
            <a:endParaRPr lang="en-GB"/>
          </a:p>
        </p:txBody>
      </p:sp>
    </p:spTree>
    <p:extLst>
      <p:ext uri="{BB962C8B-B14F-4D97-AF65-F5344CB8AC3E}">
        <p14:creationId xmlns:p14="http://schemas.microsoft.com/office/powerpoint/2010/main" val="672497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5</a:t>
            </a:fld>
            <a:endParaRPr lang="en-GB"/>
          </a:p>
        </p:txBody>
      </p:sp>
    </p:spTree>
    <p:extLst>
      <p:ext uri="{BB962C8B-B14F-4D97-AF65-F5344CB8AC3E}">
        <p14:creationId xmlns:p14="http://schemas.microsoft.com/office/powerpoint/2010/main" val="2055263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a:solidFill>
                  <a:srgbClr val="9B9B9B"/>
                </a:solidFill>
                <a:effectLst/>
                <a:latin typeface="Poppins" panose="00000500000000000000" pitchFamily="2" charset="0"/>
              </a:rPr>
              <a:t>In today’s digital age, technology is an important part of a child’s development so completely banning them from their device will mean they are missing out on a lot, including conversations and communication with their friends. Rather than banning them from using their devices, we suggest setting a screen time limit. Work out what you think is a suitable and healthy amount of time for your child to be on their device per week. Remember that your child may need to use devices for their school homework so only set screen limits on recreational time on their device. Once you have established this, have the conversation with them to discuss why you are implementing a screen limit. There will be others in your child’s friendship group who will not have screen limits set and will be sending messages when they do not have access to their phones. </a:t>
            </a:r>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6</a:t>
            </a:fld>
            <a:endParaRPr lang="en-GB"/>
          </a:p>
        </p:txBody>
      </p:sp>
    </p:spTree>
    <p:extLst>
      <p:ext uri="{BB962C8B-B14F-4D97-AF65-F5344CB8AC3E}">
        <p14:creationId xmlns:p14="http://schemas.microsoft.com/office/powerpoint/2010/main" val="3402147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7</a:t>
            </a:fld>
            <a:endParaRPr lang="en-GB"/>
          </a:p>
        </p:txBody>
      </p:sp>
    </p:spTree>
    <p:extLst>
      <p:ext uri="{BB962C8B-B14F-4D97-AF65-F5344CB8AC3E}">
        <p14:creationId xmlns:p14="http://schemas.microsoft.com/office/powerpoint/2010/main" val="11969166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E88D8A-6A61-454F-9C02-AF58B8A3C282}" type="slidenum">
              <a:rPr lang="en-GB" smtClean="0"/>
              <a:t>8</a:t>
            </a:fld>
            <a:endParaRPr lang="en-GB"/>
          </a:p>
        </p:txBody>
      </p:sp>
    </p:spTree>
    <p:extLst>
      <p:ext uri="{BB962C8B-B14F-4D97-AF65-F5344CB8AC3E}">
        <p14:creationId xmlns:p14="http://schemas.microsoft.com/office/powerpoint/2010/main" val="2275335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10/20/2024</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427512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10/20/2024</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564907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10/20/2024</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278573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10/20/2024</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496046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10/20/2024</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409075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10/20/2024</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0472635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10/20/2024</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03968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10/20/2024</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914051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10/20/2024</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344198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10/20/2024</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641003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10/20/2024</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413457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10/20/2024</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92227650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eachertube.com/videos/jigsaw-8-10s-147297"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todaysparent.com/family/family-health/screen-addiction-in-kid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besa.org.uk/insights/smart-phone-addiction-a-parents-guid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nspcc.org.uk/keeping-children-safe/online-safety/talking-child-online-safety/" TargetMode="External"/><Relationship Id="rId7" Type="http://schemas.openxmlformats.org/officeDocument/2006/relationships/hyperlink" Target="https://www.ceopeducation.co.uk/parents/articles/in-game-chat/"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www.childnet.com/parents-and-carers/" TargetMode="External"/><Relationship Id="rId5" Type="http://schemas.openxmlformats.org/officeDocument/2006/relationships/hyperlink" Target="https://www.ceopeducation.co.uk/parents/Listing/?cat=&amp;ref=4765#mMain" TargetMode="External"/><Relationship Id="rId4" Type="http://schemas.openxmlformats.org/officeDocument/2006/relationships/hyperlink" Target="https://www.besa.org.uk/insights/smart-phone-addiction-a-parents-guide/"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Background Fill">
            <a:extLst>
              <a:ext uri="{FF2B5EF4-FFF2-40B4-BE49-F238E27FC236}">
                <a16:creationId xmlns:a16="http://schemas.microsoft.com/office/drawing/2014/main" id="{68CA250C-CF5A-4736-9249-D6111F7C5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BBB887A-DB02-4431-8FDF-F517505C9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602A72-7138-5812-BB36-DAB6C8119DD3}"/>
              </a:ext>
            </a:extLst>
          </p:cNvPr>
          <p:cNvSpPr>
            <a:spLocks noGrp="1"/>
          </p:cNvSpPr>
          <p:nvPr>
            <p:ph type="ctrTitle"/>
          </p:nvPr>
        </p:nvSpPr>
        <p:spPr>
          <a:xfrm>
            <a:off x="5702406" y="557783"/>
            <a:ext cx="5852698" cy="3130807"/>
          </a:xfrm>
        </p:spPr>
        <p:txBody>
          <a:bodyPr>
            <a:normAutofit/>
          </a:bodyPr>
          <a:lstStyle/>
          <a:p>
            <a:r>
              <a:rPr lang="en-GB"/>
              <a:t>Parental Information </a:t>
            </a:r>
          </a:p>
        </p:txBody>
      </p:sp>
      <p:sp>
        <p:nvSpPr>
          <p:cNvPr id="3" name="Subtitle 2">
            <a:extLst>
              <a:ext uri="{FF2B5EF4-FFF2-40B4-BE49-F238E27FC236}">
                <a16:creationId xmlns:a16="http://schemas.microsoft.com/office/drawing/2014/main" id="{CACC8585-1030-1011-456F-B50472D9394A}"/>
              </a:ext>
            </a:extLst>
          </p:cNvPr>
          <p:cNvSpPr>
            <a:spLocks noGrp="1"/>
          </p:cNvSpPr>
          <p:nvPr>
            <p:ph type="subTitle" idx="1"/>
          </p:nvPr>
        </p:nvSpPr>
        <p:spPr>
          <a:xfrm>
            <a:off x="5702406" y="3902206"/>
            <a:ext cx="5852698" cy="2240529"/>
          </a:xfrm>
        </p:spPr>
        <p:txBody>
          <a:bodyPr>
            <a:normAutofit/>
          </a:bodyPr>
          <a:lstStyle/>
          <a:p>
            <a:r>
              <a:rPr lang="en-GB"/>
              <a:t>E-safety </a:t>
            </a:r>
          </a:p>
          <a:p>
            <a:r>
              <a:rPr lang="en-GB"/>
              <a:t>Device Addiction </a:t>
            </a:r>
          </a:p>
          <a:p>
            <a:r>
              <a:rPr lang="en-GB"/>
              <a:t>Handouts to pickup </a:t>
            </a:r>
          </a:p>
        </p:txBody>
      </p:sp>
      <p:pic>
        <p:nvPicPr>
          <p:cNvPr id="4" name="Picture 3" descr="Wood human figure">
            <a:extLst>
              <a:ext uri="{FF2B5EF4-FFF2-40B4-BE49-F238E27FC236}">
                <a16:creationId xmlns:a16="http://schemas.microsoft.com/office/drawing/2014/main" id="{F8D813F1-3E77-8B91-D28B-BBF45EFD9541}"/>
              </a:ext>
            </a:extLst>
          </p:cNvPr>
          <p:cNvPicPr>
            <a:picLocks noChangeAspect="1"/>
          </p:cNvPicPr>
          <p:nvPr/>
        </p:nvPicPr>
        <p:blipFill>
          <a:blip r:embed="rId3"/>
          <a:srcRect r="44417" b="-1"/>
          <a:stretch/>
        </p:blipFill>
        <p:spPr>
          <a:xfrm>
            <a:off x="20" y="10"/>
            <a:ext cx="5710632" cy="6857990"/>
          </a:xfrm>
          <a:custGeom>
            <a:avLst/>
            <a:gdLst/>
            <a:ahLst/>
            <a:cxnLst/>
            <a:rect l="l" t="t" r="r" b="b"/>
            <a:pathLst>
              <a:path w="5710652" h="6858000">
                <a:moveTo>
                  <a:pt x="4831301" y="0"/>
                </a:moveTo>
                <a:lnTo>
                  <a:pt x="5696109" y="0"/>
                </a:lnTo>
                <a:lnTo>
                  <a:pt x="5706418" y="42969"/>
                </a:lnTo>
                <a:cubicBezTo>
                  <a:pt x="5714414" y="100391"/>
                  <a:pt x="5711283" y="160329"/>
                  <a:pt x="5695333" y="219852"/>
                </a:cubicBezTo>
                <a:cubicBezTo>
                  <a:pt x="5631536" y="457945"/>
                  <a:pt x="5386806" y="599240"/>
                  <a:pt x="5148712" y="535443"/>
                </a:cubicBezTo>
                <a:cubicBezTo>
                  <a:pt x="4940381" y="479621"/>
                  <a:pt x="4806160" y="285271"/>
                  <a:pt x="4818599" y="78052"/>
                </a:cubicBezTo>
                <a:close/>
                <a:moveTo>
                  <a:pt x="0" y="0"/>
                </a:moveTo>
                <a:lnTo>
                  <a:pt x="545808" y="0"/>
                </a:lnTo>
                <a:lnTo>
                  <a:pt x="4212872" y="0"/>
                </a:lnTo>
                <a:lnTo>
                  <a:pt x="4204748" y="184996"/>
                </a:lnTo>
                <a:cubicBezTo>
                  <a:pt x="4203390" y="263520"/>
                  <a:pt x="4204263" y="341910"/>
                  <a:pt x="4207775" y="419995"/>
                </a:cubicBezTo>
                <a:cubicBezTo>
                  <a:pt x="4220964" y="709488"/>
                  <a:pt x="4449625" y="891535"/>
                  <a:pt x="4655737" y="1068099"/>
                </a:cubicBezTo>
                <a:cubicBezTo>
                  <a:pt x="5169527" y="1508061"/>
                  <a:pt x="5344373" y="2032158"/>
                  <a:pt x="5103604" y="2589405"/>
                </a:cubicBezTo>
                <a:cubicBezTo>
                  <a:pt x="5010230" y="2805523"/>
                  <a:pt x="4828675" y="2993264"/>
                  <a:pt x="4657611" y="3164269"/>
                </a:cubicBezTo>
                <a:cubicBezTo>
                  <a:pt x="4198817" y="3622744"/>
                  <a:pt x="4217616" y="4154456"/>
                  <a:pt x="4499219" y="4641255"/>
                </a:cubicBezTo>
                <a:cubicBezTo>
                  <a:pt x="4699839" y="4986832"/>
                  <a:pt x="4940395" y="5311556"/>
                  <a:pt x="5110950" y="5670858"/>
                </a:cubicBezTo>
                <a:cubicBezTo>
                  <a:pt x="5277001" y="6019042"/>
                  <a:pt x="5375520" y="6366409"/>
                  <a:pt x="5396522" y="6707670"/>
                </a:cubicBezTo>
                <a:lnTo>
                  <a:pt x="5398895" y="6858000"/>
                </a:lnTo>
                <a:lnTo>
                  <a:pt x="0" y="6858000"/>
                </a:lnTo>
                <a:close/>
              </a:path>
            </a:pathLst>
          </a:custGeom>
        </p:spPr>
      </p:pic>
    </p:spTree>
    <p:extLst>
      <p:ext uri="{BB962C8B-B14F-4D97-AF65-F5344CB8AC3E}">
        <p14:creationId xmlns:p14="http://schemas.microsoft.com/office/powerpoint/2010/main" val="223222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98994B-927E-859B-C15E-58FB0C9E1E2C}"/>
              </a:ext>
            </a:extLst>
          </p:cNvPr>
          <p:cNvSpPr>
            <a:spLocks noGrp="1"/>
          </p:cNvSpPr>
          <p:nvPr>
            <p:ph type="title"/>
          </p:nvPr>
        </p:nvSpPr>
        <p:spPr/>
        <p:txBody>
          <a:bodyPr>
            <a:normAutofit fontScale="90000"/>
          </a:bodyPr>
          <a:lstStyle/>
          <a:p>
            <a:r>
              <a:rPr lang="en-GB">
                <a:hlinkClick r:id="rId3"/>
              </a:rPr>
              <a:t>https://www.teachertube.com/videos/jigsaw-8-10s-147297</a:t>
            </a:r>
            <a:r>
              <a:rPr lang="en-GB"/>
              <a:t> </a:t>
            </a:r>
          </a:p>
        </p:txBody>
      </p:sp>
      <p:sp>
        <p:nvSpPr>
          <p:cNvPr id="3" name="Content Placeholder 2">
            <a:extLst>
              <a:ext uri="{FF2B5EF4-FFF2-40B4-BE49-F238E27FC236}">
                <a16:creationId xmlns:a16="http://schemas.microsoft.com/office/drawing/2014/main" id="{56F9806C-757D-AE08-2657-51592EAA0881}"/>
              </a:ext>
            </a:extLst>
          </p:cNvPr>
          <p:cNvSpPr>
            <a:spLocks noGrp="1"/>
          </p:cNvSpPr>
          <p:nvPr>
            <p:ph idx="1"/>
          </p:nvPr>
        </p:nvSpPr>
        <p:spPr/>
        <p:txBody>
          <a:bodyPr vert="horz" lIns="91440" tIns="45720" rIns="91440" bIns="45720" rtlCol="0" anchor="t">
            <a:normAutofit/>
          </a:bodyPr>
          <a:lstStyle/>
          <a:p>
            <a:pPr marL="342900" indent="-342900">
              <a:buFontTx/>
              <a:buChar char="-"/>
            </a:pPr>
            <a:r>
              <a:rPr lang="en-GB" dirty="0"/>
              <a:t>Important and sometimes difficult to monitor what children are watching and doing online </a:t>
            </a:r>
          </a:p>
          <a:p>
            <a:pPr marL="342900" indent="-342900">
              <a:buFontTx/>
              <a:buChar char="-"/>
            </a:pPr>
            <a:r>
              <a:rPr lang="en-GB" dirty="0"/>
              <a:t>Rapidly changing digital age – balance between allowing socialisation and safety restriction </a:t>
            </a:r>
          </a:p>
          <a:p>
            <a:pPr marL="342900" indent="-342900">
              <a:buFontTx/>
              <a:buChar char="-"/>
            </a:pPr>
            <a:r>
              <a:rPr lang="en-GB" dirty="0"/>
              <a:t>Important to have conversations with children about making good choices online </a:t>
            </a:r>
          </a:p>
          <a:p>
            <a:pPr marL="342900" indent="-342900">
              <a:buFontTx/>
              <a:buChar char="-"/>
            </a:pPr>
            <a:r>
              <a:rPr lang="en-GB" dirty="0"/>
              <a:t>As our children grow they are accessing this world earlier through phones and tablets</a:t>
            </a:r>
          </a:p>
          <a:p>
            <a:pPr marL="342900" indent="-342900">
              <a:buFontTx/>
              <a:buChar char="-"/>
            </a:pPr>
            <a:r>
              <a:rPr lang="en-GB" dirty="0"/>
              <a:t>Evolved into Snap Chat (aware that gives location on a map), </a:t>
            </a:r>
            <a:r>
              <a:rPr lang="en-GB" dirty="0" err="1"/>
              <a:t>Whatsaap</a:t>
            </a:r>
            <a:r>
              <a:rPr lang="en-GB" dirty="0"/>
              <a:t>, Instagram, Roblox</a:t>
            </a:r>
          </a:p>
          <a:p>
            <a:pPr marL="342900" indent="-342900">
              <a:buFontTx/>
              <a:buChar char="-"/>
            </a:pPr>
            <a:r>
              <a:rPr lang="en-GB" dirty="0"/>
              <a:t>Throughout our curriculum we teach them how to make profiles where they are not easily identifiable, how to keep themselves safe and how to report if they feel uncomfortable </a:t>
            </a:r>
          </a:p>
          <a:p>
            <a:pPr marL="342900" indent="-342900">
              <a:buFontTx/>
              <a:buChar char="-"/>
            </a:pPr>
            <a:r>
              <a:rPr lang="en-GB" dirty="0"/>
              <a:t>Newsletter regular online and digital safety update </a:t>
            </a:r>
          </a:p>
        </p:txBody>
      </p:sp>
    </p:spTree>
    <p:extLst>
      <p:ext uri="{BB962C8B-B14F-4D97-AF65-F5344CB8AC3E}">
        <p14:creationId xmlns:p14="http://schemas.microsoft.com/office/powerpoint/2010/main" val="1711855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D7B1D6-C460-7E62-8A9E-CFBCAA29720F}"/>
              </a:ext>
            </a:extLst>
          </p:cNvPr>
          <p:cNvSpPr>
            <a:spLocks noGrp="1"/>
          </p:cNvSpPr>
          <p:nvPr>
            <p:ph type="title"/>
          </p:nvPr>
        </p:nvSpPr>
        <p:spPr/>
        <p:txBody>
          <a:bodyPr/>
          <a:lstStyle/>
          <a:p>
            <a:r>
              <a:rPr lang="en-GB"/>
              <a:t>Impact of screens on developing brains </a:t>
            </a:r>
          </a:p>
        </p:txBody>
      </p:sp>
      <p:sp>
        <p:nvSpPr>
          <p:cNvPr id="3" name="Content Placeholder 2">
            <a:extLst>
              <a:ext uri="{FF2B5EF4-FFF2-40B4-BE49-F238E27FC236}">
                <a16:creationId xmlns:a16="http://schemas.microsoft.com/office/drawing/2014/main" id="{675B9AF5-B89A-5FF1-1B92-E1FF8C0A5355}"/>
              </a:ext>
            </a:extLst>
          </p:cNvPr>
          <p:cNvSpPr>
            <a:spLocks noGrp="1"/>
          </p:cNvSpPr>
          <p:nvPr>
            <p:ph idx="1"/>
          </p:nvPr>
        </p:nvSpPr>
        <p:spPr/>
        <p:txBody>
          <a:bodyPr>
            <a:normAutofit fontScale="92500" lnSpcReduction="20000"/>
          </a:bodyPr>
          <a:lstStyle/>
          <a:p>
            <a:r>
              <a:rPr lang="en-GB" sz="2100">
                <a:latin typeface="Comic Sans MS" panose="030F0702030302020204" pitchFamily="66" charset="0"/>
              </a:rPr>
              <a:t>Developing field – still relatively new measuring the long term impacts over time </a:t>
            </a:r>
          </a:p>
          <a:p>
            <a:pPr marL="342900" indent="-342900">
              <a:buFont typeface="Arial" panose="020B0604020202020204" pitchFamily="34" charset="0"/>
              <a:buChar char="•"/>
            </a:pPr>
            <a:r>
              <a:rPr lang="en-GB" sz="2100" b="0" i="0">
                <a:solidFill>
                  <a:srgbClr val="333333"/>
                </a:solidFill>
                <a:effectLst/>
                <a:latin typeface="Comic Sans MS" panose="030F0702030302020204" pitchFamily="66" charset="0"/>
              </a:rPr>
              <a:t>Babies learn the most from human interaction</a:t>
            </a:r>
          </a:p>
          <a:p>
            <a:pPr marL="342900" indent="-342900">
              <a:buFont typeface="Arial" panose="020B0604020202020204" pitchFamily="34" charset="0"/>
              <a:buChar char="•"/>
            </a:pPr>
            <a:r>
              <a:rPr lang="en-GB" sz="2100">
                <a:solidFill>
                  <a:srgbClr val="333333"/>
                </a:solidFill>
                <a:latin typeface="Comic Sans MS" panose="030F0702030302020204" pitchFamily="66" charset="0"/>
              </a:rPr>
              <a:t>Attention problems </a:t>
            </a:r>
          </a:p>
          <a:p>
            <a:pPr marL="342900" indent="-342900">
              <a:buFont typeface="Arial" panose="020B0604020202020204" pitchFamily="34" charset="0"/>
              <a:buChar char="•"/>
            </a:pPr>
            <a:r>
              <a:rPr lang="en-GB" sz="2100" b="0" i="0">
                <a:solidFill>
                  <a:srgbClr val="333333"/>
                </a:solidFill>
                <a:effectLst/>
                <a:latin typeface="Comic Sans MS" panose="030F0702030302020204" pitchFamily="66" charset="0"/>
              </a:rPr>
              <a:t>Screens curtail ability to control impulses – young children need boredom – helps them to cope with frustration </a:t>
            </a:r>
          </a:p>
          <a:p>
            <a:pPr marL="342900" indent="-342900">
              <a:buFont typeface="Arial" panose="020B0604020202020204" pitchFamily="34" charset="0"/>
              <a:buChar char="•"/>
            </a:pPr>
            <a:r>
              <a:rPr lang="en-GB" sz="2100">
                <a:solidFill>
                  <a:srgbClr val="333333"/>
                </a:solidFill>
                <a:latin typeface="Comic Sans MS" panose="030F0702030302020204" pitchFamily="66" charset="0"/>
              </a:rPr>
              <a:t>Hinders imagination and motivation </a:t>
            </a:r>
          </a:p>
          <a:p>
            <a:pPr marL="342900" indent="-342900">
              <a:buFont typeface="Arial" panose="020B0604020202020204" pitchFamily="34" charset="0"/>
              <a:buChar char="•"/>
            </a:pPr>
            <a:r>
              <a:rPr lang="en-GB" sz="2100">
                <a:solidFill>
                  <a:srgbClr val="333333"/>
                </a:solidFill>
                <a:latin typeface="Comic Sans MS" panose="030F0702030302020204" pitchFamily="66" charset="0"/>
              </a:rPr>
              <a:t>Lack of empathy for others</a:t>
            </a:r>
          </a:p>
          <a:p>
            <a:pPr marL="342900" indent="-342900">
              <a:buFont typeface="Arial" panose="020B0604020202020204" pitchFamily="34" charset="0"/>
              <a:buChar char="•"/>
            </a:pPr>
            <a:r>
              <a:rPr lang="en-GB" sz="2100" b="0" i="0">
                <a:solidFill>
                  <a:srgbClr val="0D0D0D"/>
                </a:solidFill>
                <a:effectLst/>
                <a:latin typeface="Comic Sans MS" panose="030F0702030302020204" pitchFamily="66" charset="0"/>
              </a:rPr>
              <a:t>The reward </a:t>
            </a:r>
            <a:r>
              <a:rPr lang="en-GB" sz="2100" b="0" i="0" err="1">
                <a:solidFill>
                  <a:srgbClr val="0D0D0D"/>
                </a:solidFill>
                <a:effectLst/>
                <a:latin typeface="Comic Sans MS" panose="030F0702030302020204" pitchFamily="66" charset="0"/>
              </a:rPr>
              <a:t>center</a:t>
            </a:r>
            <a:r>
              <a:rPr lang="en-GB" sz="2100" b="0" i="0">
                <a:solidFill>
                  <a:srgbClr val="0D0D0D"/>
                </a:solidFill>
                <a:effectLst/>
                <a:latin typeface="Comic Sans MS" panose="030F0702030302020204" pitchFamily="66" charset="0"/>
              </a:rPr>
              <a:t> in the brain releases dopamine in response to a pleasurable experience or hyperarousal. If a person experiences hyperarousal while playing video games, the brain associates the activity with dopamine. The person develops a strong drive to seek out that same pleasure again and again.</a:t>
            </a:r>
            <a:endParaRPr lang="en-GB" sz="2100" b="0" i="0">
              <a:solidFill>
                <a:srgbClr val="333333"/>
              </a:solidFill>
              <a:effectLst/>
              <a:latin typeface="Comic Sans MS" panose="030F0702030302020204" pitchFamily="66" charset="0"/>
            </a:endParaRPr>
          </a:p>
          <a:p>
            <a:pPr marL="342900" indent="-342900">
              <a:buFont typeface="Arial" panose="020B0604020202020204" pitchFamily="34" charset="0"/>
              <a:buChar char="•"/>
            </a:pPr>
            <a:endParaRPr lang="en-GB">
              <a:solidFill>
                <a:srgbClr val="333333"/>
              </a:solidFill>
              <a:latin typeface="Roboto" panose="020F0502020204030204" pitchFamily="2" charset="0"/>
            </a:endParaRPr>
          </a:p>
          <a:p>
            <a:endParaRPr lang="en-GB"/>
          </a:p>
        </p:txBody>
      </p:sp>
    </p:spTree>
    <p:extLst>
      <p:ext uri="{BB962C8B-B14F-4D97-AF65-F5344CB8AC3E}">
        <p14:creationId xmlns:p14="http://schemas.microsoft.com/office/powerpoint/2010/main" val="1777956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4001D0-27A8-1B70-4535-520DC9987B7F}"/>
              </a:ext>
            </a:extLst>
          </p:cNvPr>
          <p:cNvSpPr>
            <a:spLocks noGrp="1"/>
          </p:cNvSpPr>
          <p:nvPr>
            <p:ph type="title"/>
          </p:nvPr>
        </p:nvSpPr>
        <p:spPr>
          <a:xfrm>
            <a:off x="609600" y="237138"/>
            <a:ext cx="10972800" cy="956247"/>
          </a:xfrm>
        </p:spPr>
        <p:txBody>
          <a:bodyPr/>
          <a:lstStyle/>
          <a:p>
            <a:r>
              <a:rPr lang="en-GB"/>
              <a:t>Signs of screen addiction </a:t>
            </a:r>
          </a:p>
        </p:txBody>
      </p:sp>
      <p:sp>
        <p:nvSpPr>
          <p:cNvPr id="3" name="Content Placeholder 2">
            <a:extLst>
              <a:ext uri="{FF2B5EF4-FFF2-40B4-BE49-F238E27FC236}">
                <a16:creationId xmlns:a16="http://schemas.microsoft.com/office/drawing/2014/main" id="{9179F271-6CCD-257A-8495-4CD516E17746}"/>
              </a:ext>
            </a:extLst>
          </p:cNvPr>
          <p:cNvSpPr>
            <a:spLocks noGrp="1"/>
          </p:cNvSpPr>
          <p:nvPr>
            <p:ph idx="1"/>
          </p:nvPr>
        </p:nvSpPr>
        <p:spPr>
          <a:xfrm>
            <a:off x="609600" y="1193385"/>
            <a:ext cx="5346700" cy="5427477"/>
          </a:xfrm>
        </p:spPr>
        <p:txBody>
          <a:bodyPr>
            <a:normAutofit lnSpcReduction="10000"/>
          </a:bodyPr>
          <a:lstStyle/>
          <a:p>
            <a:r>
              <a:rPr lang="en-GB" b="1" i="0">
                <a:solidFill>
                  <a:srgbClr val="000000"/>
                </a:solidFill>
                <a:effectLst/>
                <a:latin typeface="__Catamaran_ffe6c7"/>
              </a:rPr>
              <a:t>Your child can't control their screen use</a:t>
            </a:r>
          </a:p>
          <a:p>
            <a:r>
              <a:rPr lang="en-GB" b="1" i="0">
                <a:solidFill>
                  <a:srgbClr val="000000"/>
                </a:solidFill>
                <a:effectLst/>
                <a:latin typeface="__Catamaran_a87a52"/>
              </a:rPr>
              <a:t>Loss of interest in other activities</a:t>
            </a:r>
          </a:p>
          <a:p>
            <a:r>
              <a:rPr lang="en-GB" b="1" i="0">
                <a:solidFill>
                  <a:srgbClr val="000000"/>
                </a:solidFill>
                <a:effectLst/>
                <a:latin typeface="__Catamaran_a87a52"/>
              </a:rPr>
              <a:t>It preoccupies their thoughts</a:t>
            </a:r>
          </a:p>
          <a:p>
            <a:r>
              <a:rPr lang="en-GB" b="1" i="0">
                <a:solidFill>
                  <a:srgbClr val="000000"/>
                </a:solidFill>
                <a:effectLst/>
                <a:latin typeface="__Catamaran_a87a52"/>
              </a:rPr>
              <a:t>It interferes with socializing</a:t>
            </a:r>
          </a:p>
          <a:p>
            <a:r>
              <a:rPr lang="en-GB" b="1" i="0">
                <a:solidFill>
                  <a:srgbClr val="000000"/>
                </a:solidFill>
                <a:effectLst/>
                <a:latin typeface="__Catamaran_a87a52"/>
              </a:rPr>
              <a:t>Screen use causes serious family arguments </a:t>
            </a:r>
          </a:p>
          <a:p>
            <a:r>
              <a:rPr lang="en-GB" b="1" i="0">
                <a:solidFill>
                  <a:srgbClr val="000000"/>
                </a:solidFill>
                <a:effectLst/>
                <a:latin typeface="__Catamaran_a87a52"/>
              </a:rPr>
              <a:t>Your child shows signs of withdrawal</a:t>
            </a:r>
          </a:p>
          <a:p>
            <a:pPr algn="l" fontAlgn="base">
              <a:buFont typeface="Arial" panose="020B0604020202020204" pitchFamily="34" charset="0"/>
              <a:buChar char="•"/>
            </a:pPr>
            <a:r>
              <a:rPr lang="en-GB" b="0" i="0">
                <a:solidFill>
                  <a:srgbClr val="000000"/>
                </a:solidFill>
                <a:effectLst/>
                <a:latin typeface="inherit"/>
              </a:rPr>
              <a:t>Irritability</a:t>
            </a:r>
          </a:p>
          <a:p>
            <a:pPr algn="l" fontAlgn="base">
              <a:buFont typeface="Arial" panose="020B0604020202020204" pitchFamily="34" charset="0"/>
              <a:buChar char="•"/>
            </a:pPr>
            <a:r>
              <a:rPr lang="en-GB" b="0" i="0">
                <a:solidFill>
                  <a:srgbClr val="000000"/>
                </a:solidFill>
                <a:effectLst/>
                <a:latin typeface="inherit"/>
              </a:rPr>
              <a:t>Changes in mood</a:t>
            </a:r>
          </a:p>
          <a:p>
            <a:pPr algn="l" fontAlgn="base">
              <a:buFont typeface="Arial" panose="020B0604020202020204" pitchFamily="34" charset="0"/>
              <a:buChar char="•"/>
            </a:pPr>
            <a:r>
              <a:rPr lang="en-GB" b="0" i="0">
                <a:solidFill>
                  <a:srgbClr val="000000"/>
                </a:solidFill>
                <a:effectLst/>
                <a:latin typeface="inherit"/>
              </a:rPr>
              <a:t>Sleeping difficulties</a:t>
            </a:r>
          </a:p>
          <a:p>
            <a:pPr algn="l" fontAlgn="base">
              <a:buFont typeface="Arial" panose="020B0604020202020204" pitchFamily="34" charset="0"/>
              <a:buChar char="•"/>
            </a:pPr>
            <a:r>
              <a:rPr lang="en-GB" b="0" i="0">
                <a:solidFill>
                  <a:srgbClr val="000000"/>
                </a:solidFill>
                <a:effectLst/>
                <a:latin typeface="inherit"/>
              </a:rPr>
              <a:t>Headaches</a:t>
            </a:r>
          </a:p>
          <a:p>
            <a:pPr algn="l" fontAlgn="base">
              <a:buFont typeface="Arial" panose="020B0604020202020204" pitchFamily="34" charset="0"/>
              <a:buChar char="•"/>
            </a:pPr>
            <a:r>
              <a:rPr lang="en-GB" b="0" i="0">
                <a:solidFill>
                  <a:srgbClr val="000000"/>
                </a:solidFill>
                <a:effectLst/>
                <a:latin typeface="inherit"/>
              </a:rPr>
              <a:t>Depression and anxiety</a:t>
            </a:r>
          </a:p>
          <a:p>
            <a:r>
              <a:rPr lang="en-GB" b="1" i="0">
                <a:solidFill>
                  <a:srgbClr val="000000"/>
                </a:solidFill>
                <a:effectLst/>
                <a:latin typeface="__Catamaran_a87a52"/>
              </a:rPr>
              <a:t>They're deceptive about it</a:t>
            </a:r>
          </a:p>
          <a:p>
            <a:endParaRPr lang="en-GB" b="1" i="0">
              <a:solidFill>
                <a:srgbClr val="000000"/>
              </a:solidFill>
              <a:effectLst/>
              <a:latin typeface="__Catamaran_a87a52"/>
            </a:endParaRPr>
          </a:p>
          <a:p>
            <a:endParaRPr lang="en-GB" b="1" i="0">
              <a:solidFill>
                <a:srgbClr val="000000"/>
              </a:solidFill>
              <a:effectLst/>
              <a:latin typeface="__Catamaran_a87a52"/>
            </a:endParaRPr>
          </a:p>
          <a:p>
            <a:endParaRPr lang="en-GB" b="1" i="0">
              <a:solidFill>
                <a:srgbClr val="000000"/>
              </a:solidFill>
              <a:effectLst/>
              <a:latin typeface="__Catamaran_a87a52"/>
            </a:endParaRPr>
          </a:p>
          <a:p>
            <a:endParaRPr lang="en-GB" b="1" i="0">
              <a:solidFill>
                <a:srgbClr val="000000"/>
              </a:solidFill>
              <a:effectLst/>
              <a:latin typeface="__Catamaran_ffe6c7"/>
            </a:endParaRPr>
          </a:p>
          <a:p>
            <a:endParaRPr lang="en-GB"/>
          </a:p>
        </p:txBody>
      </p:sp>
      <p:sp>
        <p:nvSpPr>
          <p:cNvPr id="4" name="Content Placeholder 2">
            <a:extLst>
              <a:ext uri="{FF2B5EF4-FFF2-40B4-BE49-F238E27FC236}">
                <a16:creationId xmlns:a16="http://schemas.microsoft.com/office/drawing/2014/main" id="{3BBA5751-6323-1211-C332-151244FB1994}"/>
              </a:ext>
            </a:extLst>
          </p:cNvPr>
          <p:cNvSpPr txBox="1">
            <a:spLocks/>
          </p:cNvSpPr>
          <p:nvPr/>
        </p:nvSpPr>
        <p:spPr>
          <a:xfrm>
            <a:off x="5956300" y="1193384"/>
            <a:ext cx="5346700" cy="5427477"/>
          </a:xfrm>
          <a:prstGeom prst="rect">
            <a:avLst/>
          </a:prstGeom>
        </p:spPr>
        <p:txBody>
          <a:bodyPr vert="horz" lIns="91440" tIns="45720" rIns="91440" bIns="45720" rtlCol="0">
            <a:normAutofit/>
          </a:bodyPr>
          <a:lst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b="1" i="0">
                <a:solidFill>
                  <a:srgbClr val="000000"/>
                </a:solidFill>
                <a:effectLst/>
                <a:latin typeface="__Catamaran_a87a52"/>
              </a:rPr>
              <a:t>A screen is their mood booster</a:t>
            </a:r>
          </a:p>
          <a:p>
            <a:r>
              <a:rPr lang="en-GB" b="1">
                <a:solidFill>
                  <a:srgbClr val="000000"/>
                </a:solidFill>
                <a:latin typeface="__Catamaran_a87a52"/>
                <a:hlinkClick r:id="rId3"/>
              </a:rPr>
              <a:t>https://www.todaysparent.com/family/family-health/screen-addiction-in-kids/</a:t>
            </a:r>
            <a:r>
              <a:rPr lang="en-GB" b="1">
                <a:solidFill>
                  <a:srgbClr val="000000"/>
                </a:solidFill>
                <a:latin typeface="__Catamaran_a87a52"/>
              </a:rPr>
              <a:t> </a:t>
            </a:r>
          </a:p>
          <a:p>
            <a:endParaRPr lang="en-GB" b="1">
              <a:solidFill>
                <a:srgbClr val="000000"/>
              </a:solidFill>
              <a:latin typeface="__Catamaran_a87a52"/>
            </a:endParaRPr>
          </a:p>
          <a:p>
            <a:r>
              <a:rPr lang="en-GB" b="1">
                <a:solidFill>
                  <a:srgbClr val="000000"/>
                </a:solidFill>
                <a:latin typeface="__Catamaran_a87a52"/>
              </a:rPr>
              <a:t>Safe to say that these are common challenges that most parents face </a:t>
            </a:r>
          </a:p>
          <a:p>
            <a:endParaRPr lang="en-GB" b="1">
              <a:solidFill>
                <a:srgbClr val="000000"/>
              </a:solidFill>
              <a:latin typeface="__Catamaran_a87a52"/>
            </a:endParaRPr>
          </a:p>
          <a:p>
            <a:endParaRPr lang="en-GB" b="1">
              <a:solidFill>
                <a:srgbClr val="000000"/>
              </a:solidFill>
              <a:latin typeface="__Catamaran_a87a52"/>
            </a:endParaRPr>
          </a:p>
          <a:p>
            <a:endParaRPr lang="en-GB" b="1">
              <a:solidFill>
                <a:srgbClr val="000000"/>
              </a:solidFill>
              <a:latin typeface="__Catamaran_ffe6c7"/>
            </a:endParaRPr>
          </a:p>
          <a:p>
            <a:endParaRPr lang="en-GB"/>
          </a:p>
        </p:txBody>
      </p:sp>
    </p:spTree>
    <p:extLst>
      <p:ext uri="{BB962C8B-B14F-4D97-AF65-F5344CB8AC3E}">
        <p14:creationId xmlns:p14="http://schemas.microsoft.com/office/powerpoint/2010/main" val="1326224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4EE30-54F5-D95C-F00A-A4E194B8DA2B}"/>
              </a:ext>
            </a:extLst>
          </p:cNvPr>
          <p:cNvSpPr>
            <a:spLocks noGrp="1"/>
          </p:cNvSpPr>
          <p:nvPr>
            <p:ph type="title"/>
          </p:nvPr>
        </p:nvSpPr>
        <p:spPr>
          <a:xfrm>
            <a:off x="609600" y="557785"/>
            <a:ext cx="10972800" cy="712216"/>
          </a:xfrm>
        </p:spPr>
        <p:txBody>
          <a:bodyPr>
            <a:normAutofit fontScale="90000"/>
          </a:bodyPr>
          <a:lstStyle/>
          <a:p>
            <a:r>
              <a:rPr lang="en-GB"/>
              <a:t>Smart Phone Addiction - CEOP </a:t>
            </a:r>
          </a:p>
        </p:txBody>
      </p:sp>
      <p:sp>
        <p:nvSpPr>
          <p:cNvPr id="3" name="Content Placeholder 2">
            <a:extLst>
              <a:ext uri="{FF2B5EF4-FFF2-40B4-BE49-F238E27FC236}">
                <a16:creationId xmlns:a16="http://schemas.microsoft.com/office/drawing/2014/main" id="{1A2F938E-39DA-5817-0012-CBA508A9F500}"/>
              </a:ext>
            </a:extLst>
          </p:cNvPr>
          <p:cNvSpPr>
            <a:spLocks noGrp="1"/>
          </p:cNvSpPr>
          <p:nvPr>
            <p:ph idx="1"/>
          </p:nvPr>
        </p:nvSpPr>
        <p:spPr>
          <a:xfrm>
            <a:off x="609600" y="1270001"/>
            <a:ext cx="10972800" cy="4872737"/>
          </a:xfrm>
        </p:spPr>
        <p:txBody>
          <a:bodyPr>
            <a:normAutofit lnSpcReduction="10000"/>
          </a:bodyPr>
          <a:lstStyle/>
          <a:p>
            <a:pPr algn="l"/>
            <a:r>
              <a:rPr lang="en-GB" b="1" i="0">
                <a:solidFill>
                  <a:srgbClr val="9B9B9B"/>
                </a:solidFill>
                <a:effectLst/>
                <a:latin typeface="Poppins" panose="020B0502040204020203" pitchFamily="2" charset="0"/>
              </a:rPr>
              <a:t>It is a recognised health condition</a:t>
            </a:r>
            <a:endParaRPr lang="en-GB" b="0" i="0">
              <a:solidFill>
                <a:srgbClr val="9B9B9B"/>
              </a:solidFill>
              <a:effectLst/>
              <a:latin typeface="Poppins" panose="020B0502040204020203" pitchFamily="2" charset="0"/>
            </a:endParaRPr>
          </a:p>
          <a:p>
            <a:pPr algn="l"/>
            <a:r>
              <a:rPr lang="en-GB" b="0" i="0">
                <a:solidFill>
                  <a:srgbClr val="9B9B9B"/>
                </a:solidFill>
                <a:effectLst/>
                <a:latin typeface="Poppins" panose="020B0502040204020203" pitchFamily="2" charset="0"/>
              </a:rPr>
              <a:t>Children as young as 13 are attending ‘smartphone rehab’ </a:t>
            </a:r>
          </a:p>
          <a:p>
            <a:r>
              <a:rPr lang="en-GB" b="1" i="0">
                <a:solidFill>
                  <a:srgbClr val="9B9B9B"/>
                </a:solidFill>
                <a:effectLst/>
                <a:latin typeface="Poppins" panose="00000500000000000000" pitchFamily="2" charset="0"/>
              </a:rPr>
              <a:t>It can cause sleep deprivation (Provides a constant fix of dopamine/dysregulation)</a:t>
            </a:r>
          </a:p>
          <a:p>
            <a:r>
              <a:rPr lang="en-GB" b="0" i="0">
                <a:solidFill>
                  <a:srgbClr val="9B9B9B"/>
                </a:solidFill>
                <a:effectLst/>
                <a:latin typeface="Poppins" panose="00000500000000000000" pitchFamily="2" charset="0"/>
              </a:rPr>
              <a:t>7 out of 10 children said they had missed out on sleep because of their online habits</a:t>
            </a:r>
          </a:p>
          <a:p>
            <a:r>
              <a:rPr lang="en-GB" b="1" i="0">
                <a:solidFill>
                  <a:srgbClr val="9B9B9B"/>
                </a:solidFill>
                <a:effectLst/>
                <a:latin typeface="Poppins" panose="00000500000000000000" pitchFamily="2" charset="0"/>
              </a:rPr>
              <a:t> Apps are designed to be addictive</a:t>
            </a:r>
            <a:endParaRPr lang="en-GB">
              <a:solidFill>
                <a:srgbClr val="9B9B9B"/>
              </a:solidFill>
              <a:latin typeface="Poppins" panose="00000500000000000000" pitchFamily="2" charset="0"/>
            </a:endParaRPr>
          </a:p>
          <a:p>
            <a:r>
              <a:rPr lang="en-GB" b="0" i="0">
                <a:solidFill>
                  <a:srgbClr val="9B9B9B"/>
                </a:solidFill>
                <a:effectLst/>
                <a:latin typeface="Poppins" panose="00000500000000000000" pitchFamily="2" charset="0"/>
              </a:rPr>
              <a:t>‘psychological tricks’ to constantly keep grabbing your attention</a:t>
            </a:r>
          </a:p>
          <a:p>
            <a:r>
              <a:rPr lang="en-GB" b="1" i="0">
                <a:solidFill>
                  <a:srgbClr val="9B9B9B"/>
                </a:solidFill>
                <a:effectLst/>
                <a:latin typeface="Poppins" panose="00000500000000000000" pitchFamily="2" charset="0"/>
              </a:rPr>
              <a:t>Confidence, support and acceptance</a:t>
            </a:r>
            <a:endParaRPr lang="en-GB">
              <a:solidFill>
                <a:srgbClr val="9B9B9B"/>
              </a:solidFill>
              <a:latin typeface="Poppins" panose="00000500000000000000" pitchFamily="2" charset="0"/>
            </a:endParaRPr>
          </a:p>
          <a:p>
            <a:r>
              <a:rPr lang="en-GB" b="0" i="0">
                <a:solidFill>
                  <a:srgbClr val="9B9B9B"/>
                </a:solidFill>
                <a:effectLst/>
                <a:latin typeface="Poppins" panose="00000500000000000000" pitchFamily="2" charset="0"/>
              </a:rPr>
              <a:t>‘Life in Likes’, explored how children aged 8-11 are using social media today – seeking validation through likes, message responses. Changes the way children socialise – less face to face interaction – low self esteem waiting for the next ping.</a:t>
            </a:r>
          </a:p>
          <a:p>
            <a:r>
              <a:rPr lang="en-GB" b="1">
                <a:solidFill>
                  <a:srgbClr val="9B9B9B"/>
                </a:solidFill>
                <a:latin typeface="Poppins" panose="00000500000000000000" pitchFamily="2" charset="0"/>
              </a:rPr>
              <a:t>Average 8  year old posts 27 times a day</a:t>
            </a:r>
            <a:r>
              <a:rPr lang="en-GB">
                <a:solidFill>
                  <a:srgbClr val="9B9B9B"/>
                </a:solidFill>
                <a:latin typeface="Poppins" panose="00000500000000000000" pitchFamily="2" charset="0"/>
              </a:rPr>
              <a:t> </a:t>
            </a:r>
            <a:endParaRPr lang="en-GB"/>
          </a:p>
        </p:txBody>
      </p:sp>
    </p:spTree>
    <p:extLst>
      <p:ext uri="{BB962C8B-B14F-4D97-AF65-F5344CB8AC3E}">
        <p14:creationId xmlns:p14="http://schemas.microsoft.com/office/powerpoint/2010/main" val="1803792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810A-CB75-711A-93CD-AABCFB06864B}"/>
              </a:ext>
            </a:extLst>
          </p:cNvPr>
          <p:cNvSpPr>
            <a:spLocks noGrp="1"/>
          </p:cNvSpPr>
          <p:nvPr>
            <p:ph type="title"/>
          </p:nvPr>
        </p:nvSpPr>
        <p:spPr/>
        <p:txBody>
          <a:bodyPr>
            <a:normAutofit fontScale="90000"/>
          </a:bodyPr>
          <a:lstStyle/>
          <a:p>
            <a:r>
              <a:rPr lang="en-GB" b="0" i="0">
                <a:solidFill>
                  <a:srgbClr val="9B9B9B"/>
                </a:solidFill>
                <a:effectLst/>
                <a:latin typeface="Poppins" panose="00000500000000000000" pitchFamily="2" charset="0"/>
              </a:rPr>
              <a:t>Top Tips for Parents</a:t>
            </a:r>
            <a:br>
              <a:rPr lang="en-GB" b="0" i="0">
                <a:solidFill>
                  <a:srgbClr val="9B9B9B"/>
                </a:solidFill>
                <a:effectLst/>
                <a:latin typeface="Poppins" panose="00000500000000000000" pitchFamily="2" charset="0"/>
              </a:rPr>
            </a:br>
            <a:endParaRPr lang="en-GB"/>
          </a:p>
        </p:txBody>
      </p:sp>
      <p:sp>
        <p:nvSpPr>
          <p:cNvPr id="3" name="Content Placeholder 2">
            <a:extLst>
              <a:ext uri="{FF2B5EF4-FFF2-40B4-BE49-F238E27FC236}">
                <a16:creationId xmlns:a16="http://schemas.microsoft.com/office/drawing/2014/main" id="{F6F4BA2D-14AE-626A-B774-49FA3388170B}"/>
              </a:ext>
            </a:extLst>
          </p:cNvPr>
          <p:cNvSpPr>
            <a:spLocks noGrp="1"/>
          </p:cNvSpPr>
          <p:nvPr>
            <p:ph idx="1"/>
          </p:nvPr>
        </p:nvSpPr>
        <p:spPr>
          <a:xfrm>
            <a:off x="292100" y="1220564"/>
            <a:ext cx="10972800" cy="5243735"/>
          </a:xfrm>
        </p:spPr>
        <p:txBody>
          <a:bodyPr>
            <a:normAutofit/>
          </a:bodyPr>
          <a:lstStyle/>
          <a:p>
            <a:r>
              <a:rPr lang="en-GB" b="1" i="0">
                <a:solidFill>
                  <a:srgbClr val="9B9B9B"/>
                </a:solidFill>
                <a:effectLst/>
                <a:latin typeface="Poppins" panose="00000500000000000000" pitchFamily="2" charset="0"/>
              </a:rPr>
              <a:t>Limit screen time – balance allowing socialisation and it taking over </a:t>
            </a:r>
          </a:p>
          <a:p>
            <a:r>
              <a:rPr lang="en-GB">
                <a:solidFill>
                  <a:srgbClr val="9B9B9B"/>
                </a:solidFill>
                <a:latin typeface="Poppins" panose="00000500000000000000" pitchFamily="2" charset="0"/>
              </a:rPr>
              <a:t>a</a:t>
            </a:r>
            <a:r>
              <a:rPr lang="en-GB" b="0" i="0">
                <a:solidFill>
                  <a:srgbClr val="9B9B9B"/>
                </a:solidFill>
                <a:effectLst/>
                <a:latin typeface="Poppins" panose="00000500000000000000" pitchFamily="2" charset="0"/>
              </a:rPr>
              <a:t>n important part of a child’s development so completely banning them from their device will mean they are missing out on a lot – friendship groups, </a:t>
            </a:r>
            <a:r>
              <a:rPr lang="en-GB" b="1">
                <a:solidFill>
                  <a:srgbClr val="9B9B9B"/>
                </a:solidFill>
                <a:latin typeface="Poppins" panose="00000500000000000000" pitchFamily="2" charset="0"/>
              </a:rPr>
              <a:t> </a:t>
            </a:r>
            <a:r>
              <a:rPr lang="en-GB">
                <a:solidFill>
                  <a:srgbClr val="9B9B9B"/>
                </a:solidFill>
                <a:latin typeface="Poppins" panose="00000500000000000000" pitchFamily="2" charset="0"/>
              </a:rPr>
              <a:t>homework </a:t>
            </a:r>
          </a:p>
          <a:p>
            <a:r>
              <a:rPr lang="en-GB" b="1" i="0">
                <a:solidFill>
                  <a:srgbClr val="9B9B9B"/>
                </a:solidFill>
                <a:effectLst/>
                <a:latin typeface="Poppins" panose="00000500000000000000" pitchFamily="2" charset="0"/>
              </a:rPr>
              <a:t>Encourage outdoor activities</a:t>
            </a:r>
            <a:endParaRPr lang="en-GB"/>
          </a:p>
          <a:p>
            <a:r>
              <a:rPr lang="en-GB" b="0" i="0">
                <a:solidFill>
                  <a:srgbClr val="9B9B9B"/>
                </a:solidFill>
                <a:effectLst/>
                <a:latin typeface="Poppins" panose="00000500000000000000" pitchFamily="2" charset="0"/>
              </a:rPr>
              <a:t>Playing football, trampolining, camping, going for a walk or swimming are all healthy replacements for screen time After school clubs </a:t>
            </a:r>
          </a:p>
          <a:p>
            <a:r>
              <a:rPr lang="en-GB" b="1" i="0">
                <a:solidFill>
                  <a:srgbClr val="9B9B9B"/>
                </a:solidFill>
                <a:effectLst/>
                <a:latin typeface="Poppins" panose="00000500000000000000" pitchFamily="2" charset="0"/>
              </a:rPr>
              <a:t>Remove devices from their bedroom</a:t>
            </a:r>
          </a:p>
          <a:p>
            <a:r>
              <a:rPr lang="en-GB" b="0" i="0">
                <a:solidFill>
                  <a:srgbClr val="9B9B9B"/>
                </a:solidFill>
                <a:effectLst/>
                <a:latin typeface="Poppins" panose="00000500000000000000" pitchFamily="2" charset="0"/>
              </a:rPr>
              <a:t>Even by having a device switched off in their bedroom, they may be tempted to check for notifications.</a:t>
            </a:r>
            <a:endParaRPr lang="en-GB" b="1">
              <a:solidFill>
                <a:srgbClr val="9B9B9B"/>
              </a:solidFill>
              <a:latin typeface="Poppins" panose="00000500000000000000" pitchFamily="2" charset="0"/>
            </a:endParaRPr>
          </a:p>
          <a:p>
            <a:r>
              <a:rPr lang="en-GB" b="1" i="0">
                <a:solidFill>
                  <a:srgbClr val="9B9B9B"/>
                </a:solidFill>
                <a:effectLst/>
                <a:latin typeface="Poppins" panose="00000500000000000000" pitchFamily="2" charset="0"/>
              </a:rPr>
              <a:t>Lead by example</a:t>
            </a:r>
          </a:p>
          <a:p>
            <a:r>
              <a:rPr lang="en-GB" b="0" i="0">
                <a:solidFill>
                  <a:srgbClr val="9B9B9B"/>
                </a:solidFill>
                <a:effectLst/>
                <a:latin typeface="Poppins" panose="00000500000000000000" pitchFamily="2" charset="0"/>
              </a:rPr>
              <a:t>Try limiting your own screen time and follow the same rules you have set for them</a:t>
            </a:r>
          </a:p>
          <a:p>
            <a:r>
              <a:rPr lang="en-GB">
                <a:hlinkClick r:id="rId3"/>
              </a:rPr>
              <a:t>https://www.besa.org.uk/insights/smart-phone-addiction-a-parents-guide/</a:t>
            </a:r>
            <a:r>
              <a:rPr lang="en-GB">
                <a:solidFill>
                  <a:srgbClr val="9B9B9B"/>
                </a:solidFill>
                <a:latin typeface="Poppins" panose="00000500000000000000" pitchFamily="2" charset="0"/>
              </a:rPr>
              <a:t> </a:t>
            </a:r>
            <a:endParaRPr lang="en-GB"/>
          </a:p>
        </p:txBody>
      </p:sp>
    </p:spTree>
    <p:extLst>
      <p:ext uri="{BB962C8B-B14F-4D97-AF65-F5344CB8AC3E}">
        <p14:creationId xmlns:p14="http://schemas.microsoft.com/office/powerpoint/2010/main" val="3739944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AF5ED-E5FE-B12F-C25E-6D4ECC3C922E}"/>
              </a:ext>
            </a:extLst>
          </p:cNvPr>
          <p:cNvSpPr>
            <a:spLocks noGrp="1"/>
          </p:cNvSpPr>
          <p:nvPr>
            <p:ph type="title"/>
          </p:nvPr>
        </p:nvSpPr>
        <p:spPr/>
        <p:txBody>
          <a:bodyPr/>
          <a:lstStyle/>
          <a:p>
            <a:r>
              <a:rPr lang="en-GB"/>
              <a:t>Some links to help  </a:t>
            </a:r>
          </a:p>
        </p:txBody>
      </p:sp>
      <p:sp>
        <p:nvSpPr>
          <p:cNvPr id="5" name="Content Placeholder 4">
            <a:extLst>
              <a:ext uri="{FF2B5EF4-FFF2-40B4-BE49-F238E27FC236}">
                <a16:creationId xmlns:a16="http://schemas.microsoft.com/office/drawing/2014/main" id="{8E3F89E3-8D73-8923-7653-63A8C821B26C}"/>
              </a:ext>
            </a:extLst>
          </p:cNvPr>
          <p:cNvSpPr>
            <a:spLocks noGrp="1"/>
          </p:cNvSpPr>
          <p:nvPr>
            <p:ph idx="1"/>
          </p:nvPr>
        </p:nvSpPr>
        <p:spPr/>
        <p:txBody>
          <a:bodyPr/>
          <a:lstStyle/>
          <a:p>
            <a:r>
              <a:rPr lang="en-GB">
                <a:hlinkClick r:id="rId3"/>
              </a:rPr>
              <a:t>https://www.nspcc.org.uk/keeping-children-safe/online-safety/talking-child-online-safety/</a:t>
            </a:r>
            <a:r>
              <a:rPr lang="en-GB"/>
              <a:t> </a:t>
            </a:r>
          </a:p>
          <a:p>
            <a:r>
              <a:rPr lang="en-GB">
                <a:hlinkClick r:id="rId4"/>
              </a:rPr>
              <a:t>https://www.besa.org.uk/insights/smart-phone-addiction-a-parents-guide/</a:t>
            </a:r>
            <a:r>
              <a:rPr lang="en-GB"/>
              <a:t> </a:t>
            </a:r>
          </a:p>
          <a:p>
            <a:r>
              <a:rPr lang="en-GB">
                <a:hlinkClick r:id="rId5"/>
              </a:rPr>
              <a:t>https://www.ceopeducation.co.uk/parents/Listing/?cat=&amp;ref=4765#mMain</a:t>
            </a:r>
            <a:r>
              <a:rPr lang="en-GB"/>
              <a:t> </a:t>
            </a:r>
          </a:p>
          <a:p>
            <a:r>
              <a:rPr lang="en-GB">
                <a:hlinkClick r:id="rId6"/>
              </a:rPr>
              <a:t>https://www.childnet.com/parents-and-carers/</a:t>
            </a:r>
            <a:r>
              <a:rPr lang="en-GB"/>
              <a:t> </a:t>
            </a:r>
          </a:p>
          <a:p>
            <a:r>
              <a:rPr lang="en-GB">
                <a:hlinkClick r:id="rId7"/>
              </a:rPr>
              <a:t>https://www.ceopeducation.co.uk/parents/articles/in-game-chat/</a:t>
            </a:r>
            <a:r>
              <a:rPr lang="en-GB"/>
              <a:t> </a:t>
            </a:r>
          </a:p>
        </p:txBody>
      </p:sp>
      <p:sp>
        <p:nvSpPr>
          <p:cNvPr id="9" name="Rectangle 5">
            <a:extLst>
              <a:ext uri="{FF2B5EF4-FFF2-40B4-BE49-F238E27FC236}">
                <a16:creationId xmlns:a16="http://schemas.microsoft.com/office/drawing/2014/main" id="{74AF0CF9-0EA8-A4F9-D78D-D62EA1CE0C0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https://www.childnet.com/parents-and-carers/</a:t>
            </a:r>
          </a:p>
        </p:txBody>
      </p:sp>
    </p:spTree>
    <p:extLst>
      <p:ext uri="{BB962C8B-B14F-4D97-AF65-F5344CB8AC3E}">
        <p14:creationId xmlns:p14="http://schemas.microsoft.com/office/powerpoint/2010/main" val="607196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9E23E-7424-7064-78A2-3C3A08F627FA}"/>
              </a:ext>
            </a:extLst>
          </p:cNvPr>
          <p:cNvSpPr>
            <a:spLocks noGrp="1"/>
          </p:cNvSpPr>
          <p:nvPr>
            <p:ph type="title"/>
          </p:nvPr>
        </p:nvSpPr>
        <p:spPr/>
        <p:txBody>
          <a:bodyPr/>
          <a:lstStyle/>
          <a:p>
            <a:r>
              <a:rPr lang="en-GB"/>
              <a:t>Thank you </a:t>
            </a:r>
          </a:p>
        </p:txBody>
      </p:sp>
      <p:sp>
        <p:nvSpPr>
          <p:cNvPr id="3" name="Content Placeholder 2">
            <a:extLst>
              <a:ext uri="{FF2B5EF4-FFF2-40B4-BE49-F238E27FC236}">
                <a16:creationId xmlns:a16="http://schemas.microsoft.com/office/drawing/2014/main" id="{FB66FE15-4EC5-67AF-02C3-E3B54332D87B}"/>
              </a:ext>
            </a:extLst>
          </p:cNvPr>
          <p:cNvSpPr>
            <a:spLocks noGrp="1"/>
          </p:cNvSpPr>
          <p:nvPr>
            <p:ph idx="1"/>
          </p:nvPr>
        </p:nvSpPr>
        <p:spPr/>
        <p:txBody>
          <a:bodyPr vert="horz" lIns="91440" tIns="45720" rIns="91440" bIns="45720" rtlCol="0" anchor="t">
            <a:normAutofit/>
          </a:bodyPr>
          <a:lstStyle/>
          <a:p>
            <a:pPr marL="342900" indent="-342900">
              <a:buFontTx/>
              <a:buChar char="-"/>
            </a:pPr>
            <a:r>
              <a:rPr lang="en-GB"/>
              <a:t>Handouts on the table about what we have spoken about today </a:t>
            </a:r>
          </a:p>
          <a:p>
            <a:pPr marL="342900" indent="-342900">
              <a:buFontTx/>
              <a:buChar char="-"/>
            </a:pPr>
            <a:r>
              <a:rPr lang="en-GB"/>
              <a:t>Online Gaming </a:t>
            </a:r>
          </a:p>
          <a:p>
            <a:pPr marL="342900" indent="-342900">
              <a:buFontTx/>
              <a:buChar char="-"/>
            </a:pPr>
            <a:r>
              <a:rPr lang="en-GB"/>
              <a:t>How to have those conversation with your child</a:t>
            </a:r>
          </a:p>
          <a:p>
            <a:pPr marL="342900" indent="-342900">
              <a:buFontTx/>
              <a:buChar char="-"/>
            </a:pPr>
            <a:r>
              <a:rPr lang="en-GB"/>
              <a:t>Reading Café with children </a:t>
            </a:r>
          </a:p>
          <a:p>
            <a:pPr marL="342900" indent="-342900">
              <a:buFontTx/>
              <a:buChar char="-"/>
            </a:pPr>
            <a:r>
              <a:rPr lang="en-GB"/>
              <a:t>Reading treasure hunt following this (supervision with parents) Sign out with teacher – Leave after</a:t>
            </a:r>
          </a:p>
          <a:p>
            <a:pPr marL="342900" indent="-342900">
              <a:buFontTx/>
              <a:buChar char="-"/>
            </a:pPr>
            <a:r>
              <a:rPr lang="en-GB"/>
              <a:t>KS1 – disco – sign back in with the teacher ready for the disco</a:t>
            </a:r>
          </a:p>
        </p:txBody>
      </p:sp>
    </p:spTree>
    <p:extLst>
      <p:ext uri="{BB962C8B-B14F-4D97-AF65-F5344CB8AC3E}">
        <p14:creationId xmlns:p14="http://schemas.microsoft.com/office/powerpoint/2010/main" val="3132723000"/>
      </p:ext>
    </p:extLst>
  </p:cSld>
  <p:clrMapOvr>
    <a:masterClrMapping/>
  </p:clrMapOvr>
</p:sld>
</file>

<file path=ppt/theme/theme1.xml><?xml version="1.0" encoding="utf-8"?>
<a:theme xmlns:a="http://schemas.openxmlformats.org/drawingml/2006/main" name="SplashVTI">
  <a:themeElements>
    <a:clrScheme name="AnalogousFromDarkSeedLeftStep">
      <a:dk1>
        <a:srgbClr val="000000"/>
      </a:dk1>
      <a:lt1>
        <a:srgbClr val="FFFFFF"/>
      </a:lt1>
      <a:dk2>
        <a:srgbClr val="413424"/>
      </a:dk2>
      <a:lt2>
        <a:srgbClr val="E8E2E7"/>
      </a:lt2>
      <a:accent1>
        <a:srgbClr val="21BA42"/>
      </a:accent1>
      <a:accent2>
        <a:srgbClr val="36B914"/>
      </a:accent2>
      <a:accent3>
        <a:srgbClr val="7AB11F"/>
      </a:accent3>
      <a:accent4>
        <a:srgbClr val="AAA412"/>
      </a:accent4>
      <a:accent5>
        <a:srgbClr val="E58D24"/>
      </a:accent5>
      <a:accent6>
        <a:srgbClr val="D53017"/>
      </a:accent6>
      <a:hlink>
        <a:srgbClr val="9C7E34"/>
      </a:hlink>
      <a:folHlink>
        <a:srgbClr val="7F7F7F"/>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8</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SplashVTI</vt:lpstr>
      <vt:lpstr>Parental Information </vt:lpstr>
      <vt:lpstr>https://www.teachertube.com/videos/jigsaw-8-10s-147297 </vt:lpstr>
      <vt:lpstr>Impact of screens on developing brains </vt:lpstr>
      <vt:lpstr>Signs of screen addiction </vt:lpstr>
      <vt:lpstr>Smart Phone Addiction - CEOP </vt:lpstr>
      <vt:lpstr>Top Tips for Parents </vt:lpstr>
      <vt:lpstr>Some links to help  </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Sunny Bank Headofschool</dc:creator>
  <cp:revision>5</cp:revision>
  <cp:lastPrinted>2024-10-17T12:14:35Z</cp:lastPrinted>
  <dcterms:created xsi:type="dcterms:W3CDTF">2024-10-16T15:01:08Z</dcterms:created>
  <dcterms:modified xsi:type="dcterms:W3CDTF">2024-10-20T13:14:12Z</dcterms:modified>
</cp:coreProperties>
</file>